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737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66906"/>
            <a:ext cx="14630400" cy="8229600"/>
          </a:xfrm>
          <a:prstGeom prst="rect">
            <a:avLst/>
          </a:prstGeom>
          <a:solidFill>
            <a:srgbClr val="07070C"/>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1037"/>
          </a:solidFill>
          <a:ln/>
        </p:spPr>
      </p:sp>
      <p:sp>
        <p:nvSpPr>
          <p:cNvPr id="3" name="Shape 1"/>
          <p:cNvSpPr/>
          <p:nvPr/>
        </p:nvSpPr>
        <p:spPr>
          <a:xfrm>
            <a:off x="0" y="0"/>
            <a:ext cx="14630400" cy="8229600"/>
          </a:xfrm>
          <a:prstGeom prst="rect">
            <a:avLst/>
          </a:prstGeom>
          <a:solidFill>
            <a:srgbClr val="07070C"/>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5.svg"/><Relationship Id="rId18" Type="http://schemas.openxmlformats.org/officeDocument/2006/relationships/image" Target="../media/image68.png"/><Relationship Id="rId26" Type="http://schemas.openxmlformats.org/officeDocument/2006/relationships/hyperlink" Target="https://www.skills.google/public_profiles/20e64338-1509-4199-9541-72011807ea22" TargetMode="External"/><Relationship Id="rId3" Type="http://schemas.openxmlformats.org/officeDocument/2006/relationships/image" Target="../media/image56.png"/><Relationship Id="rId21" Type="http://schemas.openxmlformats.org/officeDocument/2006/relationships/image" Target="../media/image70.png"/><Relationship Id="rId7" Type="http://schemas.openxmlformats.org/officeDocument/2006/relationships/image" Target="../media/image60.png"/><Relationship Id="rId12" Type="http://schemas.openxmlformats.org/officeDocument/2006/relationships/image" Target="../media/image64.png"/><Relationship Id="rId17" Type="http://schemas.openxmlformats.org/officeDocument/2006/relationships/hyperlink" Target="https://www.instagram.com/jstar.123?utm_source=qr&amp;igsh=N2JpYWYwOWc4bHd2" TargetMode="External"/><Relationship Id="rId25" Type="http://schemas.openxmlformats.org/officeDocument/2006/relationships/image" Target="../media/image73.svg"/><Relationship Id="rId2" Type="http://schemas.openxmlformats.org/officeDocument/2006/relationships/notesSlide" Target="../notesSlides/notesSlide11.xml"/><Relationship Id="rId16" Type="http://schemas.openxmlformats.org/officeDocument/2006/relationships/image" Target="../media/image67.svg"/><Relationship Id="rId20" Type="http://schemas.openxmlformats.org/officeDocument/2006/relationships/hyperlink" Target="https://stackoverflow.com/users/31790997/jyotirmaya-mohanty?tab=profile" TargetMode="External"/><Relationship Id="rId1" Type="http://schemas.openxmlformats.org/officeDocument/2006/relationships/slideLayout" Target="../slideLayouts/slideLayout12.xml"/><Relationship Id="rId6" Type="http://schemas.openxmlformats.org/officeDocument/2006/relationships/image" Target="../media/image59.svg"/><Relationship Id="rId11" Type="http://schemas.openxmlformats.org/officeDocument/2006/relationships/hyperlink" Target="https://www.linkedin.com/in/jyotirmaya-mohanty-0b636aa0" TargetMode="External"/><Relationship Id="rId24" Type="http://schemas.openxmlformats.org/officeDocument/2006/relationships/image" Target="../media/image72.png"/><Relationship Id="rId5" Type="http://schemas.openxmlformats.org/officeDocument/2006/relationships/image" Target="../media/image58.png"/><Relationship Id="rId15" Type="http://schemas.openxmlformats.org/officeDocument/2006/relationships/image" Target="../media/image66.png"/><Relationship Id="rId23" Type="http://schemas.openxmlformats.org/officeDocument/2006/relationships/hyperlink" Target="https://www.linkedin.com/pulse/how-power-bi-transforms-hr-analytics-from-data-insights-mohanty-wvkjc" TargetMode="External"/><Relationship Id="rId10" Type="http://schemas.openxmlformats.org/officeDocument/2006/relationships/image" Target="../media/image63.svg"/><Relationship Id="rId19" Type="http://schemas.openxmlformats.org/officeDocument/2006/relationships/image" Target="../media/image69.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hyperlink" Target="https://github.com/jm3246-sys" TargetMode="External"/><Relationship Id="rId22" Type="http://schemas.openxmlformats.org/officeDocument/2006/relationships/image" Target="../media/image71.svg"/><Relationship Id="rId27"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image" Target="../media/image46.svg"/><Relationship Id="rId3" Type="http://schemas.openxmlformats.org/officeDocument/2006/relationships/image" Target="../media/image25.png"/><Relationship Id="rId21" Type="http://schemas.openxmlformats.org/officeDocument/2006/relationships/image" Target="../media/image41.png"/><Relationship Id="rId34" Type="http://schemas.openxmlformats.org/officeDocument/2006/relationships/image" Target="../media/image54.svg"/><Relationship Id="rId7" Type="http://schemas.openxmlformats.org/officeDocument/2006/relationships/image" Target="../media/image16.png"/><Relationship Id="rId12" Type="http://schemas.openxmlformats.org/officeDocument/2006/relationships/image" Target="../media/image32.sv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53.png"/><Relationship Id="rId2" Type="http://schemas.openxmlformats.org/officeDocument/2006/relationships/notesSlide" Target="../notesSlides/notesSlide9.xml"/><Relationship Id="rId16" Type="http://schemas.openxmlformats.org/officeDocument/2006/relationships/image" Target="../media/image36.svg"/><Relationship Id="rId20" Type="http://schemas.openxmlformats.org/officeDocument/2006/relationships/image" Target="../media/image40.svg"/><Relationship Id="rId29" Type="http://schemas.openxmlformats.org/officeDocument/2006/relationships/image" Target="../media/image49.png"/><Relationship Id="rId1" Type="http://schemas.openxmlformats.org/officeDocument/2006/relationships/slideLayout" Target="../slideLayouts/slideLayout10.xml"/><Relationship Id="rId6" Type="http://schemas.openxmlformats.org/officeDocument/2006/relationships/image" Target="../media/image28.svg"/><Relationship Id="rId11" Type="http://schemas.openxmlformats.org/officeDocument/2006/relationships/image" Target="../media/image31.png"/><Relationship Id="rId24" Type="http://schemas.openxmlformats.org/officeDocument/2006/relationships/image" Target="../media/image44.svg"/><Relationship Id="rId32" Type="http://schemas.openxmlformats.org/officeDocument/2006/relationships/image" Target="../media/image52.svg"/><Relationship Id="rId5" Type="http://schemas.openxmlformats.org/officeDocument/2006/relationships/image" Target="../media/image27.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svg"/><Relationship Id="rId10" Type="http://schemas.openxmlformats.org/officeDocument/2006/relationships/image" Target="../media/image30.sv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6.png"/><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2.svg"/><Relationship Id="rId27" Type="http://schemas.openxmlformats.org/officeDocument/2006/relationships/image" Target="../media/image47.png"/><Relationship Id="rId30" Type="http://schemas.openxmlformats.org/officeDocument/2006/relationships/image" Target="../media/image50.svg"/><Relationship Id="rId8"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83262"/>
            <a:ext cx="5904548" cy="708779"/>
          </a:xfrm>
          <a:prstGeom prst="rect">
            <a:avLst/>
          </a:prstGeom>
          <a:noFill/>
          <a:ln/>
        </p:spPr>
        <p:txBody>
          <a:bodyPr wrap="none" lIns="0" tIns="0" rIns="0" bIns="0" rtlCol="0" anchor="t"/>
          <a:lstStyle/>
          <a:p>
            <a:pPr marL="0" indent="0" algn="l">
              <a:lnSpc>
                <a:spcPts val="5550"/>
              </a:lnSpc>
              <a:buNone/>
            </a:pPr>
            <a:r>
              <a:rPr lang="en-US" sz="4450" b="1" dirty="0">
                <a:solidFill>
                  <a:srgbClr val="97B8FF"/>
                </a:solidFill>
                <a:latin typeface="Inter Bold" pitchFamily="34" charset="0"/>
                <a:ea typeface="Inter Bold" pitchFamily="34" charset="-122"/>
                <a:cs typeface="Inter Bold" pitchFamily="34" charset="-120"/>
              </a:rPr>
              <a:t>Jyotirmaya Mohanty:</a:t>
            </a:r>
            <a:endParaRPr lang="en-US" sz="4450" dirty="0"/>
          </a:p>
        </p:txBody>
      </p:sp>
      <p:sp>
        <p:nvSpPr>
          <p:cNvPr id="4" name="Text 1"/>
          <p:cNvSpPr/>
          <p:nvPr/>
        </p:nvSpPr>
        <p:spPr>
          <a:xfrm>
            <a:off x="6280190" y="3082766"/>
            <a:ext cx="6523077" cy="708779"/>
          </a:xfrm>
          <a:prstGeom prst="rect">
            <a:avLst/>
          </a:prstGeom>
          <a:noFill/>
          <a:ln/>
        </p:spPr>
        <p:txBody>
          <a:bodyPr wrap="none" lIns="0" tIns="0" rIns="0" bIns="0" rtlCol="0" anchor="t"/>
          <a:lstStyle/>
          <a:p>
            <a:pPr marL="0" indent="0" algn="l">
              <a:lnSpc>
                <a:spcPts val="5550"/>
              </a:lnSpc>
              <a:buNone/>
            </a:pPr>
            <a:r>
              <a:rPr lang="en-US" sz="4450" b="1" dirty="0">
                <a:solidFill>
                  <a:srgbClr val="97B8FF"/>
                </a:solidFill>
                <a:latin typeface="Inter Bold" pitchFamily="34" charset="0"/>
                <a:ea typeface="Inter Bold" pitchFamily="34" charset="-122"/>
                <a:cs typeface="Inter Bold" pitchFamily="34" charset="-120"/>
              </a:rPr>
              <a:t>HR Leadership Portfolio</a:t>
            </a:r>
            <a:endParaRPr lang="en-US" sz="4450" dirty="0"/>
          </a:p>
        </p:txBody>
      </p:sp>
      <p:sp>
        <p:nvSpPr>
          <p:cNvPr id="5" name="Text 2"/>
          <p:cNvSpPr/>
          <p:nvPr/>
        </p:nvSpPr>
        <p:spPr>
          <a:xfrm>
            <a:off x="6280190" y="4131707"/>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Experienced Human Resources professional with expertise across IT, FMCG, Manufacturing and Export-Import industries. Skilled in recruitment, talent development, performance management, and employee engagement with a Master's degree in Personnel Management &amp; Industrial Relations.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4741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97B8FF"/>
                </a:solidFill>
                <a:latin typeface="Inter Bold" pitchFamily="34" charset="0"/>
                <a:ea typeface="Inter Bold" pitchFamily="34" charset="-122"/>
                <a:cs typeface="Inter Bold" pitchFamily="34" charset="-120"/>
              </a:rPr>
              <a:t>Strategic HR Impact</a:t>
            </a:r>
            <a:endParaRPr lang="en-US" sz="4450" dirty="0"/>
          </a:p>
        </p:txBody>
      </p:sp>
      <p:sp>
        <p:nvSpPr>
          <p:cNvPr id="4" name="Shape 1"/>
          <p:cNvSpPr/>
          <p:nvPr/>
        </p:nvSpPr>
        <p:spPr>
          <a:xfrm>
            <a:off x="793790" y="2296358"/>
            <a:ext cx="3664744" cy="2773799"/>
          </a:xfrm>
          <a:prstGeom prst="roundRect">
            <a:avLst>
              <a:gd name="adj" fmla="val 3435"/>
            </a:avLst>
          </a:prstGeom>
          <a:solidFill>
            <a:srgbClr val="26262B"/>
          </a:solidFill>
          <a:ln w="7620">
            <a:solidFill>
              <a:srgbClr val="3F3F44"/>
            </a:solidFill>
            <a:prstDash val="solid"/>
          </a:ln>
        </p:spPr>
      </p:sp>
      <p:sp>
        <p:nvSpPr>
          <p:cNvPr id="5" name="Text 2"/>
          <p:cNvSpPr/>
          <p:nvPr/>
        </p:nvSpPr>
        <p:spPr>
          <a:xfrm>
            <a:off x="1028224" y="25307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Business Alignment</a:t>
            </a:r>
            <a:endParaRPr lang="en-US" sz="2200" dirty="0"/>
          </a:p>
        </p:txBody>
      </p:sp>
      <p:sp>
        <p:nvSpPr>
          <p:cNvPr id="6" name="Text 3"/>
          <p:cNvSpPr/>
          <p:nvPr/>
        </p:nvSpPr>
        <p:spPr>
          <a:xfrm>
            <a:off x="1028224" y="3021211"/>
            <a:ext cx="3195876"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Implemented performance management systems aligning KPIs, HR metrics and KRAs with business objectives</a:t>
            </a:r>
            <a:endParaRPr lang="en-US" sz="1750" dirty="0"/>
          </a:p>
        </p:txBody>
      </p:sp>
      <p:sp>
        <p:nvSpPr>
          <p:cNvPr id="7" name="Shape 4"/>
          <p:cNvSpPr/>
          <p:nvPr/>
        </p:nvSpPr>
        <p:spPr>
          <a:xfrm>
            <a:off x="4685348" y="2296358"/>
            <a:ext cx="3664863" cy="2773799"/>
          </a:xfrm>
          <a:prstGeom prst="roundRect">
            <a:avLst>
              <a:gd name="adj" fmla="val 3435"/>
            </a:avLst>
          </a:prstGeom>
          <a:solidFill>
            <a:srgbClr val="26262B"/>
          </a:solidFill>
          <a:ln w="7620">
            <a:solidFill>
              <a:srgbClr val="3F3F44"/>
            </a:solidFill>
            <a:prstDash val="solid"/>
          </a:ln>
        </p:spPr>
      </p:sp>
      <p:sp>
        <p:nvSpPr>
          <p:cNvPr id="8" name="Text 5"/>
          <p:cNvSpPr/>
          <p:nvPr/>
        </p:nvSpPr>
        <p:spPr>
          <a:xfrm>
            <a:off x="4919782" y="25307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Talent Development</a:t>
            </a:r>
            <a:endParaRPr lang="en-US" sz="2200" dirty="0"/>
          </a:p>
        </p:txBody>
      </p:sp>
      <p:sp>
        <p:nvSpPr>
          <p:cNvPr id="9" name="Text 6"/>
          <p:cNvSpPr/>
          <p:nvPr/>
        </p:nvSpPr>
        <p:spPr>
          <a:xfrm>
            <a:off x="4919782" y="3021211"/>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Spearheaded training initiatives for succession planning and organizational growth</a:t>
            </a:r>
            <a:endParaRPr lang="en-US" sz="1750" dirty="0"/>
          </a:p>
        </p:txBody>
      </p:sp>
      <p:sp>
        <p:nvSpPr>
          <p:cNvPr id="10" name="Shape 7"/>
          <p:cNvSpPr/>
          <p:nvPr/>
        </p:nvSpPr>
        <p:spPr>
          <a:xfrm>
            <a:off x="793790" y="5296972"/>
            <a:ext cx="7556421" cy="1685092"/>
          </a:xfrm>
          <a:prstGeom prst="roundRect">
            <a:avLst>
              <a:gd name="adj" fmla="val 5654"/>
            </a:avLst>
          </a:prstGeom>
          <a:solidFill>
            <a:srgbClr val="26262B"/>
          </a:solidFill>
          <a:ln w="7620">
            <a:solidFill>
              <a:srgbClr val="3F3F44"/>
            </a:solidFill>
            <a:prstDash val="solid"/>
          </a:ln>
        </p:spPr>
      </p:sp>
      <p:sp>
        <p:nvSpPr>
          <p:cNvPr id="11" name="Text 8"/>
          <p:cNvSpPr/>
          <p:nvPr/>
        </p:nvSpPr>
        <p:spPr>
          <a:xfrm>
            <a:off x="1028224" y="553140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Client Relations</a:t>
            </a:r>
            <a:endParaRPr lang="en-US" sz="2200" dirty="0"/>
          </a:p>
        </p:txBody>
      </p:sp>
      <p:sp>
        <p:nvSpPr>
          <p:cNvPr id="12" name="Text 9"/>
          <p:cNvSpPr/>
          <p:nvPr/>
        </p:nvSpPr>
        <p:spPr>
          <a:xfrm>
            <a:off x="1028224" y="6021824"/>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Facilitated HR agreements with international clients and acted as SPOC for service agreements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97B8FF"/>
                </a:solidFill>
                <a:latin typeface="Inter Bold" pitchFamily="34" charset="0"/>
                <a:ea typeface="Inter Bold" pitchFamily="34" charset="-122"/>
                <a:cs typeface="Inter Bold" pitchFamily="34" charset="-120"/>
              </a:rPr>
              <a:t>Contact Information</a:t>
            </a:r>
            <a:endParaRPr lang="en-US" sz="22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835" y="892969"/>
            <a:ext cx="283488" cy="283488"/>
          </a:xfrm>
          <a:prstGeom prst="rect">
            <a:avLst/>
          </a:prstGeom>
        </p:spPr>
      </p:pic>
      <p:sp>
        <p:nvSpPr>
          <p:cNvPr id="4" name="Text 1"/>
          <p:cNvSpPr/>
          <p:nvPr/>
        </p:nvSpPr>
        <p:spPr>
          <a:xfrm>
            <a:off x="396835" y="1318141"/>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Location</a:t>
            </a:r>
            <a:endParaRPr lang="en-US" sz="1100" dirty="0"/>
          </a:p>
        </p:txBody>
      </p:sp>
      <p:sp>
        <p:nvSpPr>
          <p:cNvPr id="5" name="Text 2"/>
          <p:cNvSpPr/>
          <p:nvPr/>
        </p:nvSpPr>
        <p:spPr>
          <a:xfrm>
            <a:off x="396835" y="1563291"/>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Marathali, Bangalore</a:t>
            </a:r>
            <a:endParaRPr lang="en-US" sz="8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6042" y="892969"/>
            <a:ext cx="283488" cy="283488"/>
          </a:xfrm>
          <a:prstGeom prst="rect">
            <a:avLst/>
          </a:prstGeom>
        </p:spPr>
      </p:pic>
      <p:sp>
        <p:nvSpPr>
          <p:cNvPr id="7" name="Text 3"/>
          <p:cNvSpPr/>
          <p:nvPr/>
        </p:nvSpPr>
        <p:spPr>
          <a:xfrm>
            <a:off x="7386042" y="1318141"/>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Phone</a:t>
            </a:r>
            <a:endParaRPr lang="en-US" sz="1100" dirty="0"/>
          </a:p>
        </p:txBody>
      </p:sp>
      <p:sp>
        <p:nvSpPr>
          <p:cNvPr id="8" name="Text 4"/>
          <p:cNvSpPr/>
          <p:nvPr/>
        </p:nvSpPr>
        <p:spPr>
          <a:xfrm>
            <a:off x="7386042" y="1563291"/>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9658328871 (Mobile)</a:t>
            </a:r>
            <a:endParaRPr lang="en-US" sz="8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6835" y="1971556"/>
            <a:ext cx="283488" cy="283488"/>
          </a:xfrm>
          <a:prstGeom prst="rect">
            <a:avLst/>
          </a:prstGeom>
        </p:spPr>
      </p:pic>
      <p:sp>
        <p:nvSpPr>
          <p:cNvPr id="10" name="Text 5"/>
          <p:cNvSpPr/>
          <p:nvPr/>
        </p:nvSpPr>
        <p:spPr>
          <a:xfrm>
            <a:off x="396835" y="2396728"/>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Email</a:t>
            </a:r>
            <a:endParaRPr lang="en-US" sz="1100" dirty="0"/>
          </a:p>
        </p:txBody>
      </p:sp>
      <p:sp>
        <p:nvSpPr>
          <p:cNvPr id="11" name="Text 6"/>
          <p:cNvSpPr/>
          <p:nvPr/>
        </p:nvSpPr>
        <p:spPr>
          <a:xfrm>
            <a:off x="396835" y="2641878"/>
            <a:ext cx="684752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jm3246@gmail.com</a:t>
            </a:r>
            <a:endParaRPr lang="en-US" sz="8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6042" y="1971556"/>
            <a:ext cx="283488" cy="283488"/>
          </a:xfrm>
          <a:prstGeom prst="rect">
            <a:avLst/>
          </a:prstGeom>
        </p:spPr>
      </p:pic>
      <p:sp>
        <p:nvSpPr>
          <p:cNvPr id="13" name="Text 7"/>
          <p:cNvSpPr/>
          <p:nvPr/>
        </p:nvSpPr>
        <p:spPr>
          <a:xfrm>
            <a:off x="7386042" y="2396728"/>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LinkedIn</a:t>
            </a:r>
            <a:endParaRPr lang="en-US" sz="1100" dirty="0"/>
          </a:p>
        </p:txBody>
      </p:sp>
      <p:sp>
        <p:nvSpPr>
          <p:cNvPr id="14" name="Text 8"/>
          <p:cNvSpPr/>
          <p:nvPr/>
        </p:nvSpPr>
        <p:spPr>
          <a:xfrm>
            <a:off x="7386042" y="2641878"/>
            <a:ext cx="6847523" cy="181451"/>
          </a:xfrm>
          <a:prstGeom prst="rect">
            <a:avLst/>
          </a:prstGeom>
          <a:noFill/>
          <a:ln/>
        </p:spPr>
        <p:txBody>
          <a:bodyPr wrap="none" lIns="0" tIns="0" rIns="0" bIns="0" rtlCol="0" anchor="t"/>
          <a:lstStyle/>
          <a:p>
            <a:pPr marL="0" indent="0" algn="l">
              <a:lnSpc>
                <a:spcPts val="1400"/>
              </a:lnSpc>
              <a:buNone/>
            </a:pPr>
            <a:r>
              <a:rPr lang="en-US" sz="1050" u="sng" dirty="0">
                <a:solidFill>
                  <a:srgbClr val="97B8FF"/>
                </a:solidFill>
                <a:latin typeface="Inter" pitchFamily="34" charset="0"/>
                <a:ea typeface="Inter" pitchFamily="34" charset="-122"/>
                <a:cs typeface="Inter" pitchFamily="34" charset="-120"/>
                <a:hlinkClick r:id="rId11">
                  <a:extLst>
                    <a:ext uri="{A12FA001-AC4F-418D-AE19-62706E023703}">
                      <ahyp:hlinkClr xmlns:ahyp="http://schemas.microsoft.com/office/drawing/2018/hyperlinkcolor" val="tx"/>
                    </a:ext>
                  </a:extLst>
                </a:hlinkClick>
              </a:rPr>
              <a:t>www.linkedin.com/in/jyotirmaya-mohanty-0b636aa0</a:t>
            </a:r>
            <a:endParaRPr lang="en-US" sz="1050" dirty="0"/>
          </a:p>
        </p:txBody>
      </p:sp>
      <p:pic>
        <p:nvPicPr>
          <p:cNvPr id="15" name="Image 4"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6835" y="3050143"/>
            <a:ext cx="283488" cy="283488"/>
          </a:xfrm>
          <a:prstGeom prst="rect">
            <a:avLst/>
          </a:prstGeom>
        </p:spPr>
      </p:pic>
      <p:sp>
        <p:nvSpPr>
          <p:cNvPr id="16" name="Text 9"/>
          <p:cNvSpPr/>
          <p:nvPr/>
        </p:nvSpPr>
        <p:spPr>
          <a:xfrm>
            <a:off x="396835" y="3475315"/>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GitHub</a:t>
            </a:r>
            <a:endParaRPr lang="en-US" sz="1100" dirty="0"/>
          </a:p>
        </p:txBody>
      </p:sp>
      <p:sp>
        <p:nvSpPr>
          <p:cNvPr id="17" name="Text 10"/>
          <p:cNvSpPr/>
          <p:nvPr/>
        </p:nvSpPr>
        <p:spPr>
          <a:xfrm>
            <a:off x="396835" y="3720465"/>
            <a:ext cx="6847523" cy="181451"/>
          </a:xfrm>
          <a:prstGeom prst="rect">
            <a:avLst/>
          </a:prstGeom>
          <a:noFill/>
          <a:ln/>
        </p:spPr>
        <p:txBody>
          <a:bodyPr wrap="none" lIns="0" tIns="0" rIns="0" bIns="0" rtlCol="0" anchor="t"/>
          <a:lstStyle/>
          <a:p>
            <a:pPr marL="0" indent="0" algn="l">
              <a:lnSpc>
                <a:spcPts val="1400"/>
              </a:lnSpc>
              <a:buNone/>
            </a:pPr>
            <a:r>
              <a:rPr lang="en-US" sz="1100" u="sng" dirty="0">
                <a:solidFill>
                  <a:srgbClr val="97B8FF"/>
                </a:solidFill>
                <a:latin typeface="Inter" pitchFamily="34" charset="0"/>
                <a:ea typeface="Inter" pitchFamily="34" charset="-122"/>
                <a:cs typeface="Inter" pitchFamily="34" charset="-120"/>
                <a:hlinkClick r:id="rId14">
                  <a:extLst>
                    <a:ext uri="{A12FA001-AC4F-418D-AE19-62706E023703}">
                      <ahyp:hlinkClr xmlns:ahyp="http://schemas.microsoft.com/office/drawing/2018/hyperlinkcolor" val="tx"/>
                    </a:ext>
                  </a:extLst>
                </a:hlinkClick>
              </a:rPr>
              <a:t>https://github.com/jm3246-sys</a:t>
            </a:r>
            <a:endParaRPr lang="en-US" sz="1100" dirty="0"/>
          </a:p>
        </p:txBody>
      </p:sp>
      <p:pic>
        <p:nvPicPr>
          <p:cNvPr id="18" name="Image 5"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86042" y="3050143"/>
            <a:ext cx="283488" cy="283488"/>
          </a:xfrm>
          <a:prstGeom prst="rect">
            <a:avLst/>
          </a:prstGeom>
        </p:spPr>
      </p:pic>
      <p:sp>
        <p:nvSpPr>
          <p:cNvPr id="19" name="Text 11"/>
          <p:cNvSpPr/>
          <p:nvPr/>
        </p:nvSpPr>
        <p:spPr>
          <a:xfrm>
            <a:off x="7386042" y="3475315"/>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Instagram</a:t>
            </a:r>
            <a:endParaRPr lang="en-US" sz="1100" dirty="0"/>
          </a:p>
        </p:txBody>
      </p:sp>
      <p:sp>
        <p:nvSpPr>
          <p:cNvPr id="20" name="Text 12"/>
          <p:cNvSpPr/>
          <p:nvPr/>
        </p:nvSpPr>
        <p:spPr>
          <a:xfrm>
            <a:off x="7386042" y="3720465"/>
            <a:ext cx="6847523" cy="181451"/>
          </a:xfrm>
          <a:prstGeom prst="rect">
            <a:avLst/>
          </a:prstGeom>
          <a:noFill/>
          <a:ln/>
        </p:spPr>
        <p:txBody>
          <a:bodyPr wrap="none" lIns="0" tIns="0" rIns="0" bIns="0" rtlCol="0" anchor="t"/>
          <a:lstStyle/>
          <a:p>
            <a:pPr marL="0" indent="0" algn="l">
              <a:lnSpc>
                <a:spcPts val="1400"/>
              </a:lnSpc>
              <a:buNone/>
            </a:pPr>
            <a:r>
              <a:rPr lang="en-US" sz="850" u="sng" dirty="0">
                <a:solidFill>
                  <a:srgbClr val="97B8FF"/>
                </a:solidFill>
                <a:latin typeface="Inter" pitchFamily="34" charset="0"/>
                <a:ea typeface="Inter" pitchFamily="34" charset="-122"/>
                <a:cs typeface="Inter" pitchFamily="34" charset="-120"/>
                <a:hlinkClick r:id="rId17">
                  <a:extLst>
                    <a:ext uri="{A12FA001-AC4F-418D-AE19-62706E023703}">
                      <ahyp:hlinkClr xmlns:ahyp="http://schemas.microsoft.com/office/drawing/2018/hyperlinkcolor" val="tx"/>
                    </a:ext>
                  </a:extLst>
                </a:hlinkClick>
              </a:rPr>
              <a:t>@jstar.123</a:t>
            </a:r>
            <a:endParaRPr lang="en-US" sz="850" dirty="0"/>
          </a:p>
        </p:txBody>
      </p:sp>
      <p:pic>
        <p:nvPicPr>
          <p:cNvPr id="21" name="Image 6"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96835" y="4128730"/>
            <a:ext cx="283488" cy="283488"/>
          </a:xfrm>
          <a:prstGeom prst="rect">
            <a:avLst/>
          </a:prstGeom>
        </p:spPr>
      </p:pic>
      <p:sp>
        <p:nvSpPr>
          <p:cNvPr id="22" name="Text 13"/>
          <p:cNvSpPr/>
          <p:nvPr/>
        </p:nvSpPr>
        <p:spPr>
          <a:xfrm>
            <a:off x="396835" y="4553902"/>
            <a:ext cx="6453307"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Stack Overflow·</a:t>
            </a:r>
            <a:r>
              <a:rPr lang="en-US" sz="1100" b="1" u="sng" dirty="0">
                <a:solidFill>
                  <a:srgbClr val="97B8FF"/>
                </a:solidFill>
                <a:latin typeface="Inter Bold" pitchFamily="34" charset="0"/>
                <a:ea typeface="Inter Bold" pitchFamily="34" charset="-122"/>
                <a:cs typeface="Inter Bold" pitchFamily="34" charset="-120"/>
                <a:hlinkClick r:id="rId20">
                  <a:extLst>
                    <a:ext uri="{A12FA001-AC4F-418D-AE19-62706E023703}">
                      <ahyp:hlinkClr xmlns:ahyp="http://schemas.microsoft.com/office/drawing/2018/hyperlinkcolor" val="tx"/>
                    </a:ext>
                  </a:extLst>
                </a:hlinkClick>
              </a:rPr>
              <a:t>https://stackoverflow.com/users/31790997/jyotirmaya-mohanty?tab=profile</a:t>
            </a:r>
            <a:endParaRPr lang="en-US" sz="1100" dirty="0"/>
          </a:p>
        </p:txBody>
      </p:sp>
      <p:sp>
        <p:nvSpPr>
          <p:cNvPr id="23" name="Text 14"/>
          <p:cNvSpPr/>
          <p:nvPr/>
        </p:nvSpPr>
        <p:spPr>
          <a:xfrm>
            <a:off x="396835" y="4799052"/>
            <a:ext cx="6847523" cy="181451"/>
          </a:xfrm>
          <a:prstGeom prst="rect">
            <a:avLst/>
          </a:prstGeom>
          <a:noFill/>
          <a:ln/>
        </p:spPr>
        <p:txBody>
          <a:bodyPr wrap="none" lIns="0" tIns="0" rIns="0" bIns="0" rtlCol="0" anchor="t"/>
          <a:lstStyle/>
          <a:p>
            <a:pPr marL="0" indent="0" algn="l">
              <a:lnSpc>
                <a:spcPts val="1400"/>
              </a:lnSpc>
              <a:buNone/>
            </a:pPr>
            <a:r>
              <a:rPr lang="en-US" sz="850" u="sng" dirty="0">
                <a:solidFill>
                  <a:srgbClr val="97B8FF"/>
                </a:solidFill>
                <a:latin typeface="Inter" pitchFamily="34" charset="0"/>
                <a:ea typeface="Inter" pitchFamily="34" charset="-122"/>
                <a:cs typeface="Inter" pitchFamily="34" charset="-120"/>
                <a:hlinkClick r:id="rId20">
                  <a:extLst>
                    <a:ext uri="{A12FA001-AC4F-418D-AE19-62706E023703}">
                      <ahyp:hlinkClr xmlns:ahyp="http://schemas.microsoft.com/office/drawing/2018/hyperlinkcolor" val="tx"/>
                    </a:ext>
                  </a:extLst>
                </a:hlinkClick>
              </a:rPr>
              <a:t>j</a:t>
            </a:r>
            <a:endParaRPr lang="en-US" sz="850" dirty="0"/>
          </a:p>
        </p:txBody>
      </p:sp>
      <p:pic>
        <p:nvPicPr>
          <p:cNvPr id="24" name="Image 7"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386042" y="4128730"/>
            <a:ext cx="283488" cy="283488"/>
          </a:xfrm>
          <a:prstGeom prst="rect">
            <a:avLst/>
          </a:prstGeom>
        </p:spPr>
      </p:pic>
      <p:sp>
        <p:nvSpPr>
          <p:cNvPr id="25" name="Text 15"/>
          <p:cNvSpPr/>
          <p:nvPr/>
        </p:nvSpPr>
        <p:spPr>
          <a:xfrm>
            <a:off x="7386042" y="4553902"/>
            <a:ext cx="2850833"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LinkedIn Article: Power BI in HR Analytics</a:t>
            </a:r>
            <a:endParaRPr lang="en-US" sz="1100" dirty="0"/>
          </a:p>
        </p:txBody>
      </p:sp>
      <p:sp>
        <p:nvSpPr>
          <p:cNvPr id="26" name="Text 16"/>
          <p:cNvSpPr/>
          <p:nvPr/>
        </p:nvSpPr>
        <p:spPr>
          <a:xfrm>
            <a:off x="7386042" y="4799052"/>
            <a:ext cx="6847523" cy="181451"/>
          </a:xfrm>
          <a:prstGeom prst="rect">
            <a:avLst/>
          </a:prstGeom>
          <a:noFill/>
          <a:ln/>
        </p:spPr>
        <p:txBody>
          <a:bodyPr wrap="none" lIns="0" tIns="0" rIns="0" bIns="0" rtlCol="0" anchor="t"/>
          <a:lstStyle/>
          <a:p>
            <a:pPr marL="0" indent="0" algn="l">
              <a:lnSpc>
                <a:spcPts val="1400"/>
              </a:lnSpc>
              <a:buNone/>
            </a:pPr>
            <a:r>
              <a:rPr lang="en-US" sz="1400" u="sng" dirty="0">
                <a:solidFill>
                  <a:srgbClr val="97B8FF"/>
                </a:solidFill>
                <a:latin typeface="Inter" pitchFamily="34" charset="0"/>
                <a:ea typeface="Inter" pitchFamily="34" charset="-122"/>
                <a:cs typeface="Inter" pitchFamily="34" charset="-120"/>
                <a:hlinkClick r:id="rId23">
                  <a:extLst>
                    <a:ext uri="{A12FA001-AC4F-418D-AE19-62706E023703}">
                      <ahyp:hlinkClr xmlns:ahyp="http://schemas.microsoft.com/office/drawing/2018/hyperlinkcolor" val="tx"/>
                    </a:ext>
                  </a:extLst>
                </a:hlinkClick>
              </a:rPr>
              <a:t>Article Link</a:t>
            </a:r>
            <a:endParaRPr lang="en-US" sz="1400" dirty="0"/>
          </a:p>
        </p:txBody>
      </p:sp>
      <p:pic>
        <p:nvPicPr>
          <p:cNvPr id="27" name="Image 8" descr="preencoded.png"/>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96835" y="5207318"/>
            <a:ext cx="283488" cy="283488"/>
          </a:xfrm>
          <a:prstGeom prst="rect">
            <a:avLst/>
          </a:prstGeom>
        </p:spPr>
      </p:pic>
      <p:sp>
        <p:nvSpPr>
          <p:cNvPr id="28" name="Text 17"/>
          <p:cNvSpPr/>
          <p:nvPr/>
        </p:nvSpPr>
        <p:spPr>
          <a:xfrm>
            <a:off x="396835" y="5632490"/>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Google Skill Badges</a:t>
            </a:r>
            <a:endParaRPr lang="en-US" sz="1100" dirty="0"/>
          </a:p>
        </p:txBody>
      </p:sp>
      <p:sp>
        <p:nvSpPr>
          <p:cNvPr id="29" name="Text 18"/>
          <p:cNvSpPr/>
          <p:nvPr/>
        </p:nvSpPr>
        <p:spPr>
          <a:xfrm>
            <a:off x="396835" y="5877639"/>
            <a:ext cx="6847523" cy="181451"/>
          </a:xfrm>
          <a:prstGeom prst="rect">
            <a:avLst/>
          </a:prstGeom>
          <a:noFill/>
          <a:ln/>
        </p:spPr>
        <p:txBody>
          <a:bodyPr wrap="none" lIns="0" tIns="0" rIns="0" bIns="0" rtlCol="0" anchor="t"/>
          <a:lstStyle/>
          <a:p>
            <a:pPr marL="0" indent="0" algn="l">
              <a:lnSpc>
                <a:spcPts val="1400"/>
              </a:lnSpc>
              <a:buNone/>
            </a:pPr>
            <a:r>
              <a:rPr lang="en-US" sz="850" u="sng" dirty="0">
                <a:solidFill>
                  <a:srgbClr val="97B8FF"/>
                </a:solidFill>
                <a:latin typeface="Inter" pitchFamily="34" charset="0"/>
                <a:ea typeface="Inter" pitchFamily="34" charset="-122"/>
                <a:cs typeface="Inter" pitchFamily="34" charset="-120"/>
                <a:hlinkClick r:id="rId26">
                  <a:extLst>
                    <a:ext uri="{A12FA001-AC4F-418D-AE19-62706E023703}">
                      <ahyp:hlinkClr xmlns:ahyp="http://schemas.microsoft.com/office/drawing/2018/hyperlinkcolor" val="tx"/>
                    </a:ext>
                  </a:extLst>
                </a:hlinkClick>
              </a:rPr>
              <a:t>View Badges</a:t>
            </a:r>
            <a:endParaRPr lang="en-US" sz="850" dirty="0"/>
          </a:p>
        </p:txBody>
      </p:sp>
      <p:pic>
        <p:nvPicPr>
          <p:cNvPr id="30" name="Image 9" descr="preencoded.png"/>
          <p:cNvPicPr>
            <a:picLocks noChangeAspect="1"/>
          </p:cNvPicPr>
          <p:nvPr/>
        </p:nvPicPr>
        <p:blipFill>
          <a:blip r:embed="rId27"/>
          <a:stretch>
            <a:fillRect/>
          </a:stretch>
        </p:blipFill>
        <p:spPr>
          <a:xfrm>
            <a:off x="10861289" y="666155"/>
            <a:ext cx="3448390" cy="4407650"/>
          </a:xfrm>
          <a:prstGeom prst="rect">
            <a:avLst/>
          </a:prstGeom>
        </p:spPr>
      </p:pic>
      <p:sp>
        <p:nvSpPr>
          <p:cNvPr id="31" name="Text 19"/>
          <p:cNvSpPr/>
          <p:nvPr/>
        </p:nvSpPr>
        <p:spPr>
          <a:xfrm>
            <a:off x="396835" y="6288643"/>
            <a:ext cx="13844231" cy="544354"/>
          </a:xfrm>
          <a:prstGeom prst="rect">
            <a:avLst/>
          </a:prstGeom>
          <a:noFill/>
          <a:ln/>
        </p:spPr>
        <p:txBody>
          <a:bodyPr wrap="square" lIns="0" tIns="0" rIns="0" bIns="0" rtlCol="0" anchor="t"/>
          <a:lstStyle/>
          <a:p>
            <a:pPr marL="0" indent="0" algn="l">
              <a:lnSpc>
                <a:spcPts val="1400"/>
              </a:lnSpc>
              <a:buNone/>
            </a:pPr>
            <a:r>
              <a:rPr lang="en-US" sz="1100" dirty="0">
                <a:solidFill>
                  <a:srgbClr val="E0D6DE"/>
                </a:solidFill>
                <a:latin typeface="Inter" pitchFamily="34" charset="0"/>
                <a:ea typeface="Inter" pitchFamily="34" charset="-122"/>
                <a:cs typeface="Inter" pitchFamily="34" charset="-120"/>
              </a:rPr>
              <a:t>I'm always passionate about transforming HR with Power BI, SAP, Oracle HCM, Excel, SQL, and Generative AI, delivering data-driven insights and actionable workforce strategies. Always exploring innovative solutions to optimize HR processes, employee engagement, and decision-making through analytics and AI. Let's connect if you're passionate about transforming HR through analytics, AI, and people-first leadership.</a:t>
            </a:r>
            <a:endParaRPr lang="en-US" sz="1100" dirty="0"/>
          </a:p>
        </p:txBody>
      </p:sp>
      <p:sp>
        <p:nvSpPr>
          <p:cNvPr id="32" name="Text 20"/>
          <p:cNvSpPr/>
          <p:nvPr/>
        </p:nvSpPr>
        <p:spPr>
          <a:xfrm>
            <a:off x="396835" y="6935033"/>
            <a:ext cx="13844231" cy="725805"/>
          </a:xfrm>
          <a:prstGeom prst="rect">
            <a:avLst/>
          </a:prstGeom>
          <a:noFill/>
          <a:ln/>
        </p:spPr>
        <p:txBody>
          <a:bodyPr wrap="square" lIns="0" tIns="0" rIns="0" bIns="0" rtlCol="0" anchor="t"/>
          <a:lstStyle/>
          <a:p>
            <a:pPr marL="0" indent="0" algn="l">
              <a:lnSpc>
                <a:spcPts val="1400"/>
              </a:lnSpc>
              <a:buNone/>
            </a:pPr>
            <a:r>
              <a:rPr lang="en-US" sz="1050" dirty="0">
                <a:solidFill>
                  <a:srgbClr val="E0D6DE"/>
                </a:solidFill>
                <a:latin typeface="Inter" pitchFamily="34" charset="0"/>
                <a:ea typeface="Inter" pitchFamily="34" charset="-122"/>
                <a:cs typeface="Inter" pitchFamily="34" charset="-120"/>
              </a:rPr>
              <a:t>My goal is to combine technology, analytics, and human capital to build high-performing, people-first organizations. Whether it’s optimizing HR processes or visualizing data trends, I aim to bridge the gap between HR strategy and data intelligence. Over the years, I’ve developed a deep interest in HR Analytics and Power BI, leveraging data to uncover actionable insights that empower organizations to make smarter workforce decisions. Let’s connect if you’re passionate about transforming HR through analytics, AI, and people-first leadership.</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33901"/>
            <a:ext cx="5878830" cy="708779"/>
          </a:xfrm>
          <a:prstGeom prst="rect">
            <a:avLst/>
          </a:prstGeom>
          <a:noFill/>
          <a:ln/>
        </p:spPr>
        <p:txBody>
          <a:bodyPr wrap="none" lIns="0" tIns="0" rIns="0" bIns="0" rtlCol="0" anchor="t"/>
          <a:lstStyle/>
          <a:p>
            <a:pPr marL="0" indent="0" algn="l">
              <a:lnSpc>
                <a:spcPts val="5550"/>
              </a:lnSpc>
              <a:buNone/>
            </a:pPr>
            <a:r>
              <a:rPr lang="en-US" sz="4450" b="1" dirty="0">
                <a:solidFill>
                  <a:srgbClr val="97B8FF"/>
                </a:solidFill>
                <a:latin typeface="Inter Bold" pitchFamily="34" charset="0"/>
                <a:ea typeface="Inter Bold" pitchFamily="34" charset="-122"/>
                <a:cs typeface="Inter Bold" pitchFamily="34" charset="-120"/>
              </a:rPr>
              <a:t>Professional Journey</a:t>
            </a:r>
            <a:endParaRPr lang="en-US" sz="4450" dirty="0"/>
          </a:p>
        </p:txBody>
      </p:sp>
      <p:sp>
        <p:nvSpPr>
          <p:cNvPr id="3" name="Shape 1"/>
          <p:cNvSpPr/>
          <p:nvPr/>
        </p:nvSpPr>
        <p:spPr>
          <a:xfrm>
            <a:off x="7299960" y="1896308"/>
            <a:ext cx="30480" cy="5599271"/>
          </a:xfrm>
          <a:prstGeom prst="roundRect">
            <a:avLst>
              <a:gd name="adj" fmla="val 312558"/>
            </a:avLst>
          </a:prstGeom>
          <a:solidFill>
            <a:srgbClr val="3F3F44"/>
          </a:solidFill>
          <a:ln/>
        </p:spPr>
      </p:sp>
      <p:sp>
        <p:nvSpPr>
          <p:cNvPr id="4" name="Shape 2"/>
          <p:cNvSpPr/>
          <p:nvPr/>
        </p:nvSpPr>
        <p:spPr>
          <a:xfrm>
            <a:off x="6410087" y="2136219"/>
            <a:ext cx="680442" cy="30480"/>
          </a:xfrm>
          <a:prstGeom prst="roundRect">
            <a:avLst>
              <a:gd name="adj" fmla="val 312558"/>
            </a:avLst>
          </a:prstGeom>
          <a:solidFill>
            <a:srgbClr val="3F3F44"/>
          </a:solidFill>
          <a:ln/>
        </p:spPr>
      </p:sp>
      <p:sp>
        <p:nvSpPr>
          <p:cNvPr id="5" name="Shape 3"/>
          <p:cNvSpPr/>
          <p:nvPr/>
        </p:nvSpPr>
        <p:spPr>
          <a:xfrm>
            <a:off x="7060049" y="1896308"/>
            <a:ext cx="510302" cy="510302"/>
          </a:xfrm>
          <a:prstGeom prst="roundRect">
            <a:avLst>
              <a:gd name="adj" fmla="val 18669"/>
            </a:avLst>
          </a:prstGeom>
          <a:solidFill>
            <a:srgbClr val="26262B"/>
          </a:solidFill>
          <a:ln w="7620">
            <a:solidFill>
              <a:srgbClr val="3F3F44"/>
            </a:solidFill>
            <a:prstDash val="solid"/>
          </a:ln>
        </p:spPr>
      </p:sp>
      <p:sp>
        <p:nvSpPr>
          <p:cNvPr id="6" name="Text 4"/>
          <p:cNvSpPr/>
          <p:nvPr/>
        </p:nvSpPr>
        <p:spPr>
          <a:xfrm>
            <a:off x="7145119" y="1938814"/>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Inter Bold" pitchFamily="34" charset="0"/>
                <a:ea typeface="Inter Bold" pitchFamily="34" charset="-122"/>
                <a:cs typeface="Inter Bold" pitchFamily="34" charset="-120"/>
              </a:rPr>
              <a:t>1</a:t>
            </a:r>
            <a:endParaRPr lang="en-US" sz="2650" dirty="0"/>
          </a:p>
        </p:txBody>
      </p:sp>
      <p:sp>
        <p:nvSpPr>
          <p:cNvPr id="7" name="Text 5"/>
          <p:cNvSpPr/>
          <p:nvPr/>
        </p:nvSpPr>
        <p:spPr>
          <a:xfrm>
            <a:off x="3345894" y="1974175"/>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E0D6DE"/>
                </a:solidFill>
                <a:latin typeface="Inter Bold" pitchFamily="34" charset="0"/>
                <a:ea typeface="Inter Bold" pitchFamily="34" charset="-122"/>
                <a:cs typeface="Inter Bold" pitchFamily="34" charset="-120"/>
              </a:rPr>
              <a:t>QUESS CORP LTD</a:t>
            </a:r>
            <a:endParaRPr lang="en-US" sz="2200" dirty="0"/>
          </a:p>
        </p:txBody>
      </p:sp>
      <p:sp>
        <p:nvSpPr>
          <p:cNvPr id="8" name="Text 6"/>
          <p:cNvSpPr/>
          <p:nvPr/>
        </p:nvSpPr>
        <p:spPr>
          <a:xfrm>
            <a:off x="793790" y="2464594"/>
            <a:ext cx="5387340" cy="362903"/>
          </a:xfrm>
          <a:prstGeom prst="rect">
            <a:avLst/>
          </a:prstGeom>
          <a:noFill/>
          <a:ln/>
        </p:spPr>
        <p:txBody>
          <a:bodyPr wrap="none" lIns="0" tIns="0" rIns="0" bIns="0" rtlCol="0" anchor="t"/>
          <a:lstStyle/>
          <a:p>
            <a:pPr marL="0" indent="0" algn="r">
              <a:lnSpc>
                <a:spcPts val="2850"/>
              </a:lnSpc>
              <a:buNone/>
            </a:pPr>
            <a:r>
              <a:rPr lang="en-US" sz="1750" dirty="0">
                <a:solidFill>
                  <a:srgbClr val="E0D6DE"/>
                </a:solidFill>
                <a:latin typeface="Inter" pitchFamily="34" charset="0"/>
                <a:ea typeface="Inter" pitchFamily="34" charset="-122"/>
                <a:cs typeface="Inter" pitchFamily="34" charset="-120"/>
              </a:rPr>
              <a:t>HR Manager | October 2022 - Present (3 years)</a:t>
            </a:r>
            <a:endParaRPr lang="en-US" sz="1750" dirty="0"/>
          </a:p>
        </p:txBody>
      </p:sp>
      <p:sp>
        <p:nvSpPr>
          <p:cNvPr id="9" name="Text 7"/>
          <p:cNvSpPr/>
          <p:nvPr/>
        </p:nvSpPr>
        <p:spPr>
          <a:xfrm>
            <a:off x="793790" y="2963585"/>
            <a:ext cx="5387340" cy="362903"/>
          </a:xfrm>
          <a:prstGeom prst="rect">
            <a:avLst/>
          </a:prstGeom>
          <a:noFill/>
          <a:ln/>
        </p:spPr>
        <p:txBody>
          <a:bodyPr wrap="none" lIns="0" tIns="0" rIns="0" bIns="0" rtlCol="0" anchor="t"/>
          <a:lstStyle/>
          <a:p>
            <a:pPr marL="0" indent="0" algn="r">
              <a:lnSpc>
                <a:spcPts val="2850"/>
              </a:lnSpc>
              <a:buNone/>
            </a:pPr>
            <a:r>
              <a:rPr lang="en-US" sz="1750" dirty="0">
                <a:solidFill>
                  <a:srgbClr val="E0D6DE"/>
                </a:solidFill>
                <a:latin typeface="Inter" pitchFamily="34" charset="0"/>
                <a:ea typeface="Inter" pitchFamily="34" charset="-122"/>
                <a:cs typeface="Inter" pitchFamily="34" charset="-120"/>
              </a:rPr>
              <a:t>Bengaluru, Karnataka</a:t>
            </a:r>
            <a:endParaRPr lang="en-US" sz="1750" dirty="0"/>
          </a:p>
        </p:txBody>
      </p:sp>
      <p:sp>
        <p:nvSpPr>
          <p:cNvPr id="10" name="Shape 8"/>
          <p:cNvSpPr/>
          <p:nvPr/>
        </p:nvSpPr>
        <p:spPr>
          <a:xfrm>
            <a:off x="7539871" y="3497104"/>
            <a:ext cx="680442" cy="30480"/>
          </a:xfrm>
          <a:prstGeom prst="roundRect">
            <a:avLst>
              <a:gd name="adj" fmla="val 312558"/>
            </a:avLst>
          </a:prstGeom>
          <a:solidFill>
            <a:srgbClr val="3F3F44"/>
          </a:solidFill>
          <a:ln/>
        </p:spPr>
      </p:sp>
      <p:sp>
        <p:nvSpPr>
          <p:cNvPr id="11" name="Shape 9"/>
          <p:cNvSpPr/>
          <p:nvPr/>
        </p:nvSpPr>
        <p:spPr>
          <a:xfrm>
            <a:off x="7060049" y="3257193"/>
            <a:ext cx="510302" cy="510302"/>
          </a:xfrm>
          <a:prstGeom prst="roundRect">
            <a:avLst>
              <a:gd name="adj" fmla="val 18669"/>
            </a:avLst>
          </a:prstGeom>
          <a:solidFill>
            <a:srgbClr val="26262B"/>
          </a:solidFill>
          <a:ln w="7620">
            <a:solidFill>
              <a:srgbClr val="3F3F44"/>
            </a:solidFill>
            <a:prstDash val="solid"/>
          </a:ln>
        </p:spPr>
      </p:sp>
      <p:sp>
        <p:nvSpPr>
          <p:cNvPr id="12" name="Text 10"/>
          <p:cNvSpPr/>
          <p:nvPr/>
        </p:nvSpPr>
        <p:spPr>
          <a:xfrm>
            <a:off x="7145119" y="3299698"/>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Inter Bold" pitchFamily="34" charset="0"/>
                <a:ea typeface="Inter Bold" pitchFamily="34" charset="-122"/>
                <a:cs typeface="Inter Bold" pitchFamily="34" charset="-120"/>
              </a:rPr>
              <a:t>2</a:t>
            </a:r>
            <a:endParaRPr lang="en-US" sz="2650" dirty="0"/>
          </a:p>
        </p:txBody>
      </p:sp>
      <p:sp>
        <p:nvSpPr>
          <p:cNvPr id="13" name="Text 11"/>
          <p:cNvSpPr/>
          <p:nvPr/>
        </p:nvSpPr>
        <p:spPr>
          <a:xfrm>
            <a:off x="8449270" y="33350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RACSL Limited</a:t>
            </a:r>
            <a:endParaRPr lang="en-US" sz="2200" dirty="0"/>
          </a:p>
        </p:txBody>
      </p:sp>
      <p:sp>
        <p:nvSpPr>
          <p:cNvPr id="14" name="Text 12"/>
          <p:cNvSpPr/>
          <p:nvPr/>
        </p:nvSpPr>
        <p:spPr>
          <a:xfrm>
            <a:off x="8449270" y="3825478"/>
            <a:ext cx="538734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Assistant Manager Human Resources | July 2019 - September 2022 (3 years 3 months)</a:t>
            </a:r>
            <a:endParaRPr lang="en-US" sz="1750" dirty="0"/>
          </a:p>
        </p:txBody>
      </p:sp>
      <p:sp>
        <p:nvSpPr>
          <p:cNvPr id="15" name="Shape 13"/>
          <p:cNvSpPr/>
          <p:nvPr/>
        </p:nvSpPr>
        <p:spPr>
          <a:xfrm>
            <a:off x="6410087" y="4670108"/>
            <a:ext cx="680442" cy="30480"/>
          </a:xfrm>
          <a:prstGeom prst="roundRect">
            <a:avLst>
              <a:gd name="adj" fmla="val 312558"/>
            </a:avLst>
          </a:prstGeom>
          <a:solidFill>
            <a:srgbClr val="3F3F44"/>
          </a:solidFill>
          <a:ln/>
        </p:spPr>
      </p:sp>
      <p:sp>
        <p:nvSpPr>
          <p:cNvPr id="16" name="Shape 14"/>
          <p:cNvSpPr/>
          <p:nvPr/>
        </p:nvSpPr>
        <p:spPr>
          <a:xfrm>
            <a:off x="7060049" y="4430197"/>
            <a:ext cx="510302" cy="510302"/>
          </a:xfrm>
          <a:prstGeom prst="roundRect">
            <a:avLst>
              <a:gd name="adj" fmla="val 18669"/>
            </a:avLst>
          </a:prstGeom>
          <a:solidFill>
            <a:srgbClr val="26262B"/>
          </a:solidFill>
          <a:ln w="7620">
            <a:solidFill>
              <a:srgbClr val="3F3F44"/>
            </a:solidFill>
            <a:prstDash val="solid"/>
          </a:ln>
        </p:spPr>
      </p:sp>
      <p:sp>
        <p:nvSpPr>
          <p:cNvPr id="17" name="Text 15"/>
          <p:cNvSpPr/>
          <p:nvPr/>
        </p:nvSpPr>
        <p:spPr>
          <a:xfrm>
            <a:off x="7145119" y="447270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Inter Bold" pitchFamily="34" charset="0"/>
                <a:ea typeface="Inter Bold" pitchFamily="34" charset="-122"/>
                <a:cs typeface="Inter Bold" pitchFamily="34" charset="-120"/>
              </a:rPr>
              <a:t>3</a:t>
            </a:r>
            <a:endParaRPr lang="en-US" sz="2650" dirty="0"/>
          </a:p>
        </p:txBody>
      </p:sp>
      <p:sp>
        <p:nvSpPr>
          <p:cNvPr id="18" name="Text 16"/>
          <p:cNvSpPr/>
          <p:nvPr/>
        </p:nvSpPr>
        <p:spPr>
          <a:xfrm>
            <a:off x="1920954" y="4508063"/>
            <a:ext cx="4260175" cy="354330"/>
          </a:xfrm>
          <a:prstGeom prst="rect">
            <a:avLst/>
          </a:prstGeom>
          <a:noFill/>
          <a:ln/>
        </p:spPr>
        <p:txBody>
          <a:bodyPr wrap="none" lIns="0" tIns="0" rIns="0" bIns="0" rtlCol="0" anchor="t"/>
          <a:lstStyle/>
          <a:p>
            <a:pPr marL="0" indent="0" algn="r">
              <a:lnSpc>
                <a:spcPts val="2750"/>
              </a:lnSpc>
              <a:buNone/>
            </a:pPr>
            <a:r>
              <a:rPr lang="en-US" sz="2200" b="1" dirty="0">
                <a:solidFill>
                  <a:srgbClr val="E0D6DE"/>
                </a:solidFill>
                <a:latin typeface="Inter Bold" pitchFamily="34" charset="0"/>
                <a:ea typeface="Inter Bold" pitchFamily="34" charset="-122"/>
                <a:cs typeface="Inter Bold" pitchFamily="34" charset="-120"/>
              </a:rPr>
              <a:t>HGS - Hinduja Global Solutions</a:t>
            </a:r>
            <a:endParaRPr lang="en-US" sz="2200" dirty="0"/>
          </a:p>
        </p:txBody>
      </p:sp>
      <p:sp>
        <p:nvSpPr>
          <p:cNvPr id="19" name="Text 17"/>
          <p:cNvSpPr/>
          <p:nvPr/>
        </p:nvSpPr>
        <p:spPr>
          <a:xfrm>
            <a:off x="793790" y="4998482"/>
            <a:ext cx="5387340" cy="725805"/>
          </a:xfrm>
          <a:prstGeom prst="rect">
            <a:avLst/>
          </a:prstGeom>
          <a:noFill/>
          <a:ln/>
        </p:spPr>
        <p:txBody>
          <a:bodyPr wrap="square" lIns="0" tIns="0" rIns="0" bIns="0" rtlCol="0" anchor="t"/>
          <a:lstStyle/>
          <a:p>
            <a:pPr marL="0" indent="0" algn="r">
              <a:lnSpc>
                <a:spcPts val="2850"/>
              </a:lnSpc>
              <a:buNone/>
            </a:pPr>
            <a:r>
              <a:rPr lang="en-US" sz="1750" dirty="0">
                <a:solidFill>
                  <a:srgbClr val="E0D6DE"/>
                </a:solidFill>
                <a:latin typeface="Inter" pitchFamily="34" charset="0"/>
                <a:ea typeface="Inter" pitchFamily="34" charset="-122"/>
                <a:cs typeface="Inter" pitchFamily="34" charset="-120"/>
              </a:rPr>
              <a:t>Senior Executive Human Resources | August 2017 - June 2019 (1 year 11 months)</a:t>
            </a:r>
            <a:endParaRPr lang="en-US" sz="1750" dirty="0"/>
          </a:p>
        </p:txBody>
      </p:sp>
      <p:sp>
        <p:nvSpPr>
          <p:cNvPr id="20" name="Text 18"/>
          <p:cNvSpPr/>
          <p:nvPr/>
        </p:nvSpPr>
        <p:spPr>
          <a:xfrm>
            <a:off x="793790" y="5860375"/>
            <a:ext cx="5387340" cy="362903"/>
          </a:xfrm>
          <a:prstGeom prst="rect">
            <a:avLst/>
          </a:prstGeom>
          <a:noFill/>
          <a:ln/>
        </p:spPr>
        <p:txBody>
          <a:bodyPr wrap="none" lIns="0" tIns="0" rIns="0" bIns="0" rtlCol="0" anchor="t"/>
          <a:lstStyle/>
          <a:p>
            <a:pPr marL="0" indent="0" algn="r">
              <a:lnSpc>
                <a:spcPts val="2850"/>
              </a:lnSpc>
              <a:buNone/>
            </a:pPr>
            <a:r>
              <a:rPr lang="en-US" sz="1750" dirty="0">
                <a:solidFill>
                  <a:srgbClr val="E0D6DE"/>
                </a:solidFill>
                <a:latin typeface="Inter" pitchFamily="34" charset="0"/>
                <a:ea typeface="Inter" pitchFamily="34" charset="-122"/>
                <a:cs typeface="Inter" pitchFamily="34" charset="-120"/>
              </a:rPr>
              <a:t>Mumbai, Maharashtra</a:t>
            </a:r>
            <a:endParaRPr lang="en-US" sz="1750" dirty="0"/>
          </a:p>
        </p:txBody>
      </p:sp>
      <p:sp>
        <p:nvSpPr>
          <p:cNvPr id="21" name="Shape 19"/>
          <p:cNvSpPr/>
          <p:nvPr/>
        </p:nvSpPr>
        <p:spPr>
          <a:xfrm>
            <a:off x="7539871" y="5843111"/>
            <a:ext cx="680442" cy="30480"/>
          </a:xfrm>
          <a:prstGeom prst="roundRect">
            <a:avLst>
              <a:gd name="adj" fmla="val 312558"/>
            </a:avLst>
          </a:prstGeom>
          <a:solidFill>
            <a:srgbClr val="3F3F44"/>
          </a:solidFill>
          <a:ln/>
        </p:spPr>
      </p:sp>
      <p:sp>
        <p:nvSpPr>
          <p:cNvPr id="22" name="Shape 20"/>
          <p:cNvSpPr/>
          <p:nvPr/>
        </p:nvSpPr>
        <p:spPr>
          <a:xfrm>
            <a:off x="7060049" y="5603200"/>
            <a:ext cx="510302" cy="510302"/>
          </a:xfrm>
          <a:prstGeom prst="roundRect">
            <a:avLst>
              <a:gd name="adj" fmla="val 18669"/>
            </a:avLst>
          </a:prstGeom>
          <a:solidFill>
            <a:srgbClr val="26262B"/>
          </a:solidFill>
          <a:ln w="7620">
            <a:solidFill>
              <a:srgbClr val="3F3F44"/>
            </a:solidFill>
            <a:prstDash val="solid"/>
          </a:ln>
        </p:spPr>
      </p:sp>
      <p:sp>
        <p:nvSpPr>
          <p:cNvPr id="23" name="Text 21"/>
          <p:cNvSpPr/>
          <p:nvPr/>
        </p:nvSpPr>
        <p:spPr>
          <a:xfrm>
            <a:off x="7145119" y="564570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E0D6DE"/>
                </a:solidFill>
                <a:latin typeface="Inter Bold" pitchFamily="34" charset="0"/>
                <a:ea typeface="Inter Bold" pitchFamily="34" charset="-122"/>
                <a:cs typeface="Inter Bold" pitchFamily="34" charset="-120"/>
              </a:rPr>
              <a:t>4</a:t>
            </a:r>
            <a:endParaRPr lang="en-US" sz="2650" dirty="0"/>
          </a:p>
        </p:txBody>
      </p:sp>
      <p:sp>
        <p:nvSpPr>
          <p:cNvPr id="24" name="Text 22"/>
          <p:cNvSpPr/>
          <p:nvPr/>
        </p:nvSpPr>
        <p:spPr>
          <a:xfrm>
            <a:off x="8449270" y="56810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JBSPL Ltd</a:t>
            </a:r>
            <a:endParaRPr lang="en-US" sz="2200" dirty="0"/>
          </a:p>
        </p:txBody>
      </p:sp>
      <p:sp>
        <p:nvSpPr>
          <p:cNvPr id="25" name="Text 23"/>
          <p:cNvSpPr/>
          <p:nvPr/>
        </p:nvSpPr>
        <p:spPr>
          <a:xfrm>
            <a:off x="8449270" y="6171486"/>
            <a:ext cx="538734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Senior Executive Human Resources | August 2015 - July 2017 (2 years)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1037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97B8FF"/>
                </a:solidFill>
                <a:latin typeface="Inter Bold" pitchFamily="34" charset="0"/>
                <a:ea typeface="Inter Bold" pitchFamily="34" charset="-122"/>
                <a:cs typeface="Inter Bold" pitchFamily="34" charset="-120"/>
              </a:rPr>
              <a:t>Core Competencies</a:t>
            </a:r>
            <a:endParaRPr lang="en-US" sz="44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0190" y="2159318"/>
            <a:ext cx="566976" cy="566976"/>
          </a:xfrm>
          <a:prstGeom prst="rect">
            <a:avLst/>
          </a:prstGeom>
        </p:spPr>
      </p:pic>
      <p:sp>
        <p:nvSpPr>
          <p:cNvPr id="5" name="Text 1"/>
          <p:cNvSpPr/>
          <p:nvPr/>
        </p:nvSpPr>
        <p:spPr>
          <a:xfrm>
            <a:off x="7130653" y="229397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Talent Acquisition</a:t>
            </a:r>
            <a:endParaRPr lang="en-US" sz="2200" dirty="0"/>
          </a:p>
        </p:txBody>
      </p:sp>
      <p:sp>
        <p:nvSpPr>
          <p:cNvPr id="6" name="Text 2"/>
          <p:cNvSpPr/>
          <p:nvPr/>
        </p:nvSpPr>
        <p:spPr>
          <a:xfrm>
            <a:off x="7130653" y="2784396"/>
            <a:ext cx="6705957"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End-to-end recruitment via job portals, referrals, agencies, job fairs, campus drives, and social media campaigns</a:t>
            </a:r>
            <a:endParaRPr lang="en-US" sz="17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0190" y="3963829"/>
            <a:ext cx="566976" cy="566976"/>
          </a:xfrm>
          <a:prstGeom prst="rect">
            <a:avLst/>
          </a:prstGeom>
        </p:spPr>
      </p:pic>
      <p:sp>
        <p:nvSpPr>
          <p:cNvPr id="8" name="Text 3"/>
          <p:cNvSpPr/>
          <p:nvPr/>
        </p:nvSpPr>
        <p:spPr>
          <a:xfrm>
            <a:off x="7130653" y="4098488"/>
            <a:ext cx="3297912"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Training &amp; Development</a:t>
            </a:r>
            <a:endParaRPr lang="en-US" sz="2200" dirty="0"/>
          </a:p>
        </p:txBody>
      </p:sp>
      <p:sp>
        <p:nvSpPr>
          <p:cNvPr id="9" name="Text 4"/>
          <p:cNvSpPr/>
          <p:nvPr/>
        </p:nvSpPr>
        <p:spPr>
          <a:xfrm>
            <a:off x="7130653" y="4588907"/>
            <a:ext cx="6705957"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Spearheading initiatives for succession planning and employee growth</a:t>
            </a:r>
            <a:endParaRPr lang="en-US" sz="17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80190" y="5768340"/>
            <a:ext cx="566976" cy="566976"/>
          </a:xfrm>
          <a:prstGeom prst="rect">
            <a:avLst/>
          </a:prstGeom>
        </p:spPr>
      </p:pic>
      <p:sp>
        <p:nvSpPr>
          <p:cNvPr id="11" name="Text 5"/>
          <p:cNvSpPr/>
          <p:nvPr/>
        </p:nvSpPr>
        <p:spPr>
          <a:xfrm>
            <a:off x="7130653" y="5903000"/>
            <a:ext cx="3696057"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Performance Management</a:t>
            </a:r>
            <a:endParaRPr lang="en-US" sz="2200" dirty="0"/>
          </a:p>
        </p:txBody>
      </p:sp>
      <p:sp>
        <p:nvSpPr>
          <p:cNvPr id="12" name="Text 6"/>
          <p:cNvSpPr/>
          <p:nvPr/>
        </p:nvSpPr>
        <p:spPr>
          <a:xfrm>
            <a:off x="7130653" y="6393418"/>
            <a:ext cx="6705957"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Implementing PMS aligning KPIs, HR metrics and KRAs with business objectives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7862768" cy="644366"/>
          </a:xfrm>
          <a:prstGeom prst="rect">
            <a:avLst/>
          </a:prstGeom>
          <a:noFill/>
          <a:ln/>
        </p:spPr>
        <p:txBody>
          <a:bodyPr wrap="none" lIns="0" tIns="0" rIns="0" bIns="0" rtlCol="0" anchor="t"/>
          <a:lstStyle/>
          <a:p>
            <a:pPr marL="0" indent="0" algn="l">
              <a:lnSpc>
                <a:spcPts val="5050"/>
              </a:lnSpc>
              <a:buNone/>
            </a:pPr>
            <a:r>
              <a:rPr lang="en-US" sz="4050" b="1" dirty="0">
                <a:solidFill>
                  <a:srgbClr val="97B8FF"/>
                </a:solidFill>
                <a:latin typeface="Inter Bold" pitchFamily="34" charset="0"/>
                <a:ea typeface="Inter Bold" pitchFamily="34" charset="-122"/>
                <a:cs typeface="Inter Bold" pitchFamily="34" charset="-120"/>
              </a:rPr>
              <a:t>Current Role: QUESS CORP LTD</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8244245" y="1752481"/>
            <a:ext cx="5672138" cy="65984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Managed end-to-end recruitment via job portals, referrals, and agencies</a:t>
            </a:r>
            <a:endParaRPr lang="en-US" sz="1600" dirty="0"/>
          </a:p>
        </p:txBody>
      </p:sp>
      <p:sp>
        <p:nvSpPr>
          <p:cNvPr id="5" name="Text 2"/>
          <p:cNvSpPr/>
          <p:nvPr/>
        </p:nvSpPr>
        <p:spPr>
          <a:xfrm>
            <a:off x="8244245" y="2824639"/>
            <a:ext cx="5672138" cy="65984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Conducted onboarding, background verification, and salary negotiations</a:t>
            </a:r>
            <a:endParaRPr lang="en-US" sz="1600" dirty="0"/>
          </a:p>
        </p:txBody>
      </p:sp>
      <p:sp>
        <p:nvSpPr>
          <p:cNvPr id="6" name="Text 3"/>
          <p:cNvSpPr/>
          <p:nvPr/>
        </p:nvSpPr>
        <p:spPr>
          <a:xfrm>
            <a:off x="8244245" y="3896797"/>
            <a:ext cx="5672138" cy="65984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Spearheaded training &amp; development initiatives for succession planning</a:t>
            </a:r>
            <a:endParaRPr lang="en-US" sz="1600" dirty="0"/>
          </a:p>
        </p:txBody>
      </p:sp>
      <p:sp>
        <p:nvSpPr>
          <p:cNvPr id="7" name="Text 4"/>
          <p:cNvSpPr/>
          <p:nvPr/>
        </p:nvSpPr>
        <p:spPr>
          <a:xfrm>
            <a:off x="8244245" y="4968954"/>
            <a:ext cx="5672138" cy="65984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Ensured retention through employee engagement programs and rewards</a:t>
            </a:r>
            <a:endParaRPr lang="en-US" sz="1600" dirty="0"/>
          </a:p>
        </p:txBody>
      </p:sp>
      <p:sp>
        <p:nvSpPr>
          <p:cNvPr id="8" name="Text 5"/>
          <p:cNvSpPr/>
          <p:nvPr/>
        </p:nvSpPr>
        <p:spPr>
          <a:xfrm>
            <a:off x="8244245" y="6041112"/>
            <a:ext cx="5672138" cy="65984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Acted as SPOC for client payroll, compensation, and service agreements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98840"/>
            <a:ext cx="10059114" cy="708779"/>
          </a:xfrm>
          <a:prstGeom prst="rect">
            <a:avLst/>
          </a:prstGeom>
          <a:noFill/>
          <a:ln/>
        </p:spPr>
        <p:txBody>
          <a:bodyPr wrap="none" lIns="0" tIns="0" rIns="0" bIns="0" rtlCol="0" anchor="t"/>
          <a:lstStyle/>
          <a:p>
            <a:pPr marL="0" indent="0" algn="l">
              <a:lnSpc>
                <a:spcPts val="5550"/>
              </a:lnSpc>
              <a:buNone/>
            </a:pPr>
            <a:r>
              <a:rPr lang="en-US" sz="4450" b="1" dirty="0">
                <a:solidFill>
                  <a:srgbClr val="97B8FF"/>
                </a:solidFill>
                <a:latin typeface="Inter Bold" pitchFamily="34" charset="0"/>
                <a:ea typeface="Inter Bold" pitchFamily="34" charset="-122"/>
                <a:cs typeface="Inter Bold" pitchFamily="34" charset="-120"/>
              </a:rPr>
              <a:t>Previous Experience: RACSL Limited</a:t>
            </a:r>
            <a:endParaRPr lang="en-US" sz="4450" dirty="0"/>
          </a:p>
        </p:txBody>
      </p:sp>
      <p:sp>
        <p:nvSpPr>
          <p:cNvPr id="3" name="Shape 1"/>
          <p:cNvSpPr/>
          <p:nvPr/>
        </p:nvSpPr>
        <p:spPr>
          <a:xfrm>
            <a:off x="793790" y="2361248"/>
            <a:ext cx="6407944" cy="1730812"/>
          </a:xfrm>
          <a:prstGeom prst="roundRect">
            <a:avLst>
              <a:gd name="adj" fmla="val 8453"/>
            </a:avLst>
          </a:prstGeom>
          <a:solidFill>
            <a:srgbClr val="07070C"/>
          </a:solidFill>
          <a:ln w="30480">
            <a:solidFill>
              <a:srgbClr val="3F3F44"/>
            </a:solidFill>
            <a:prstDash val="solid"/>
          </a:ln>
        </p:spPr>
      </p:sp>
      <p:pic>
        <p:nvPicPr>
          <p:cNvPr id="4" name="Image 0" descr="preencoded.png"/>
          <p:cNvPicPr>
            <a:picLocks noChangeAspect="1"/>
          </p:cNvPicPr>
          <p:nvPr/>
        </p:nvPicPr>
        <p:blipFill>
          <a:blip r:embed="rId3"/>
          <a:stretch>
            <a:fillRect/>
          </a:stretch>
        </p:blipFill>
        <p:spPr>
          <a:xfrm>
            <a:off x="763310" y="2361248"/>
            <a:ext cx="121920" cy="1730812"/>
          </a:xfrm>
          <a:prstGeom prst="rect">
            <a:avLst/>
          </a:prstGeom>
        </p:spPr>
      </p:pic>
      <p:sp>
        <p:nvSpPr>
          <p:cNvPr id="5" name="Text 2"/>
          <p:cNvSpPr/>
          <p:nvPr/>
        </p:nvSpPr>
        <p:spPr>
          <a:xfrm>
            <a:off x="1142524" y="2618542"/>
            <a:ext cx="3172539"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Employee Engagement</a:t>
            </a:r>
            <a:endParaRPr lang="en-US" sz="2200" dirty="0"/>
          </a:p>
        </p:txBody>
      </p:sp>
      <p:sp>
        <p:nvSpPr>
          <p:cNvPr id="6" name="Text 3"/>
          <p:cNvSpPr/>
          <p:nvPr/>
        </p:nvSpPr>
        <p:spPr>
          <a:xfrm>
            <a:off x="1142524" y="3108960"/>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Drove engagement through events, training, and recognition programs</a:t>
            </a:r>
            <a:endParaRPr lang="en-US" sz="1750" dirty="0"/>
          </a:p>
        </p:txBody>
      </p:sp>
      <p:sp>
        <p:nvSpPr>
          <p:cNvPr id="7" name="Shape 4"/>
          <p:cNvSpPr/>
          <p:nvPr/>
        </p:nvSpPr>
        <p:spPr>
          <a:xfrm>
            <a:off x="7428548" y="2361248"/>
            <a:ext cx="6408063" cy="1730812"/>
          </a:xfrm>
          <a:prstGeom prst="roundRect">
            <a:avLst>
              <a:gd name="adj" fmla="val 8453"/>
            </a:avLst>
          </a:prstGeom>
          <a:solidFill>
            <a:srgbClr val="07070C"/>
          </a:solidFill>
          <a:ln w="30480">
            <a:solidFill>
              <a:srgbClr val="3F3F44"/>
            </a:solidFill>
            <a:prstDash val="solid"/>
          </a:ln>
        </p:spPr>
      </p:sp>
      <p:pic>
        <p:nvPicPr>
          <p:cNvPr id="8" name="Image 1" descr="preencoded.png"/>
          <p:cNvPicPr>
            <a:picLocks noChangeAspect="1"/>
          </p:cNvPicPr>
          <p:nvPr/>
        </p:nvPicPr>
        <p:blipFill>
          <a:blip r:embed="rId3"/>
          <a:stretch>
            <a:fillRect/>
          </a:stretch>
        </p:blipFill>
        <p:spPr>
          <a:xfrm>
            <a:off x="7398067" y="2361248"/>
            <a:ext cx="121920" cy="1730812"/>
          </a:xfrm>
          <a:prstGeom prst="rect">
            <a:avLst/>
          </a:prstGeom>
        </p:spPr>
      </p:pic>
      <p:sp>
        <p:nvSpPr>
          <p:cNvPr id="9" name="Text 5"/>
          <p:cNvSpPr/>
          <p:nvPr/>
        </p:nvSpPr>
        <p:spPr>
          <a:xfrm>
            <a:off x="7777282" y="2618542"/>
            <a:ext cx="3305413"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Grievance Management</a:t>
            </a:r>
            <a:endParaRPr lang="en-US" sz="2200" dirty="0"/>
          </a:p>
        </p:txBody>
      </p:sp>
      <p:sp>
        <p:nvSpPr>
          <p:cNvPr id="10" name="Text 6"/>
          <p:cNvSpPr/>
          <p:nvPr/>
        </p:nvSpPr>
        <p:spPr>
          <a:xfrm>
            <a:off x="7777282" y="3108960"/>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Handled employee grievances and formulated HR policies for resolution</a:t>
            </a:r>
            <a:endParaRPr lang="en-US" sz="1750" dirty="0"/>
          </a:p>
        </p:txBody>
      </p:sp>
      <p:sp>
        <p:nvSpPr>
          <p:cNvPr id="11" name="Shape 7"/>
          <p:cNvSpPr/>
          <p:nvPr/>
        </p:nvSpPr>
        <p:spPr>
          <a:xfrm>
            <a:off x="793790" y="4318873"/>
            <a:ext cx="6407944" cy="1730812"/>
          </a:xfrm>
          <a:prstGeom prst="roundRect">
            <a:avLst>
              <a:gd name="adj" fmla="val 8453"/>
            </a:avLst>
          </a:prstGeom>
          <a:solidFill>
            <a:srgbClr val="07070C"/>
          </a:solidFill>
          <a:ln w="30480">
            <a:solidFill>
              <a:srgbClr val="3F3F44"/>
            </a:solidFill>
            <a:prstDash val="solid"/>
          </a:ln>
        </p:spPr>
      </p:sp>
      <p:pic>
        <p:nvPicPr>
          <p:cNvPr id="12" name="Image 2" descr="preencoded.png"/>
          <p:cNvPicPr>
            <a:picLocks noChangeAspect="1"/>
          </p:cNvPicPr>
          <p:nvPr/>
        </p:nvPicPr>
        <p:blipFill>
          <a:blip r:embed="rId3"/>
          <a:stretch>
            <a:fillRect/>
          </a:stretch>
        </p:blipFill>
        <p:spPr>
          <a:xfrm>
            <a:off x="763310" y="4318873"/>
            <a:ext cx="121920" cy="1730812"/>
          </a:xfrm>
          <a:prstGeom prst="rect">
            <a:avLst/>
          </a:prstGeom>
        </p:spPr>
      </p:pic>
      <p:sp>
        <p:nvSpPr>
          <p:cNvPr id="13" name="Text 8"/>
          <p:cNvSpPr/>
          <p:nvPr/>
        </p:nvSpPr>
        <p:spPr>
          <a:xfrm>
            <a:off x="1142524" y="45761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Retention Strategies</a:t>
            </a:r>
            <a:endParaRPr lang="en-US" sz="2200" dirty="0"/>
          </a:p>
        </p:txBody>
      </p:sp>
      <p:sp>
        <p:nvSpPr>
          <p:cNvPr id="14" name="Text 9"/>
          <p:cNvSpPr/>
          <p:nvPr/>
        </p:nvSpPr>
        <p:spPr>
          <a:xfrm>
            <a:off x="1142524" y="5066586"/>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Led exit interviews and attrition analysis to develop effective retention strategies</a:t>
            </a:r>
            <a:endParaRPr lang="en-US" sz="1750" dirty="0"/>
          </a:p>
        </p:txBody>
      </p:sp>
      <p:sp>
        <p:nvSpPr>
          <p:cNvPr id="15" name="Shape 10"/>
          <p:cNvSpPr/>
          <p:nvPr/>
        </p:nvSpPr>
        <p:spPr>
          <a:xfrm>
            <a:off x="7428548" y="4318873"/>
            <a:ext cx="6408063" cy="1730812"/>
          </a:xfrm>
          <a:prstGeom prst="roundRect">
            <a:avLst>
              <a:gd name="adj" fmla="val 8453"/>
            </a:avLst>
          </a:prstGeom>
          <a:solidFill>
            <a:srgbClr val="07070C"/>
          </a:solidFill>
          <a:ln w="30480">
            <a:solidFill>
              <a:srgbClr val="3F3F44"/>
            </a:solidFill>
            <a:prstDash val="solid"/>
          </a:ln>
        </p:spPr>
      </p:sp>
      <p:pic>
        <p:nvPicPr>
          <p:cNvPr id="16" name="Image 3" descr="preencoded.png"/>
          <p:cNvPicPr>
            <a:picLocks noChangeAspect="1"/>
          </p:cNvPicPr>
          <p:nvPr/>
        </p:nvPicPr>
        <p:blipFill>
          <a:blip r:embed="rId3"/>
          <a:stretch>
            <a:fillRect/>
          </a:stretch>
        </p:blipFill>
        <p:spPr>
          <a:xfrm>
            <a:off x="7398067" y="4318873"/>
            <a:ext cx="121920" cy="1730812"/>
          </a:xfrm>
          <a:prstGeom prst="rect">
            <a:avLst/>
          </a:prstGeom>
        </p:spPr>
      </p:pic>
      <p:sp>
        <p:nvSpPr>
          <p:cNvPr id="17" name="Text 11"/>
          <p:cNvSpPr/>
          <p:nvPr/>
        </p:nvSpPr>
        <p:spPr>
          <a:xfrm>
            <a:off x="7777282" y="4576167"/>
            <a:ext cx="3105626"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International Relations</a:t>
            </a:r>
            <a:endParaRPr lang="en-US" sz="2200" dirty="0"/>
          </a:p>
        </p:txBody>
      </p:sp>
      <p:sp>
        <p:nvSpPr>
          <p:cNvPr id="18" name="Text 12"/>
          <p:cNvSpPr/>
          <p:nvPr/>
        </p:nvSpPr>
        <p:spPr>
          <a:xfrm>
            <a:off x="7777282" y="5066586"/>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Facilitated HR agreements with international clients of Europe &amp; South East Asia</a:t>
            </a:r>
            <a:endParaRPr lang="en-US" sz="1750" dirty="0"/>
          </a:p>
        </p:txBody>
      </p:sp>
      <p:sp>
        <p:nvSpPr>
          <p:cNvPr id="19" name="Text 13"/>
          <p:cNvSpPr/>
          <p:nvPr/>
        </p:nvSpPr>
        <p:spPr>
          <a:xfrm>
            <a:off x="793790" y="630483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Designed customer-centric HR policies to boost market reputation while managing 360° performance appraisals and implementing PIP programs.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076"/>
          </a:xfrm>
          <a:prstGeom prst="rect">
            <a:avLst/>
          </a:prstGeom>
        </p:spPr>
      </p:pic>
      <p:sp>
        <p:nvSpPr>
          <p:cNvPr id="3" name="Text 0"/>
          <p:cNvSpPr/>
          <p:nvPr/>
        </p:nvSpPr>
        <p:spPr>
          <a:xfrm>
            <a:off x="727472" y="571500"/>
            <a:ext cx="7689056" cy="1298972"/>
          </a:xfrm>
          <a:prstGeom prst="rect">
            <a:avLst/>
          </a:prstGeom>
          <a:noFill/>
          <a:ln/>
        </p:spPr>
        <p:txBody>
          <a:bodyPr wrap="square" lIns="0" tIns="0" rIns="0" bIns="0" rtlCol="0" anchor="t"/>
          <a:lstStyle/>
          <a:p>
            <a:pPr marL="0" indent="0" algn="l">
              <a:lnSpc>
                <a:spcPts val="5100"/>
              </a:lnSpc>
              <a:buNone/>
            </a:pPr>
            <a:r>
              <a:rPr lang="en-US" sz="4050" b="1" dirty="0">
                <a:solidFill>
                  <a:srgbClr val="97B8FF"/>
                </a:solidFill>
                <a:latin typeface="Inter Bold" pitchFamily="34" charset="0"/>
                <a:ea typeface="Inter Bold" pitchFamily="34" charset="-122"/>
                <a:cs typeface="Inter Bold" pitchFamily="34" charset="-120"/>
              </a:rPr>
              <a:t>Previous Experience: HGS &amp; JBSPL</a:t>
            </a:r>
            <a:endParaRPr lang="en-US" sz="4050" dirty="0"/>
          </a:p>
        </p:txBody>
      </p:sp>
      <p:sp>
        <p:nvSpPr>
          <p:cNvPr id="4" name="Text 1"/>
          <p:cNvSpPr/>
          <p:nvPr/>
        </p:nvSpPr>
        <p:spPr>
          <a:xfrm>
            <a:off x="727472" y="2389942"/>
            <a:ext cx="3591044" cy="779383"/>
          </a:xfrm>
          <a:prstGeom prst="rect">
            <a:avLst/>
          </a:prstGeom>
          <a:noFill/>
          <a:ln/>
        </p:spPr>
        <p:txBody>
          <a:bodyPr wrap="square" lIns="0" tIns="0" rIns="0" bIns="0" rtlCol="0" anchor="t"/>
          <a:lstStyle/>
          <a:p>
            <a:pPr marL="0" indent="0" algn="l">
              <a:lnSpc>
                <a:spcPts val="3050"/>
              </a:lnSpc>
              <a:buNone/>
            </a:pPr>
            <a:r>
              <a:rPr lang="en-US" sz="2450" b="1" dirty="0">
                <a:solidFill>
                  <a:srgbClr val="97B8FF"/>
                </a:solidFill>
                <a:latin typeface="Inter Bold" pitchFamily="34" charset="0"/>
                <a:ea typeface="Inter Bold" pitchFamily="34" charset="-122"/>
                <a:cs typeface="Inter Bold" pitchFamily="34" charset="-120"/>
              </a:rPr>
              <a:t>HGS - Hinduja Global Solutions</a:t>
            </a:r>
            <a:endParaRPr lang="en-US" sz="2450" dirty="0"/>
          </a:p>
        </p:txBody>
      </p:sp>
      <p:sp>
        <p:nvSpPr>
          <p:cNvPr id="5" name="Text 2"/>
          <p:cNvSpPr/>
          <p:nvPr/>
        </p:nvSpPr>
        <p:spPr>
          <a:xfrm>
            <a:off x="727472" y="3377089"/>
            <a:ext cx="3591044" cy="99762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D6DE"/>
                </a:solidFill>
                <a:latin typeface="Inter" pitchFamily="34" charset="0"/>
                <a:ea typeface="Inter" pitchFamily="34" charset="-122"/>
                <a:cs typeface="Inter" pitchFamily="34" charset="-120"/>
              </a:rPr>
              <a:t>Executed hiring strategies via job fairs, campus drives, and social media</a:t>
            </a:r>
            <a:endParaRPr lang="en-US" sz="1600" dirty="0"/>
          </a:p>
        </p:txBody>
      </p:sp>
      <p:sp>
        <p:nvSpPr>
          <p:cNvPr id="6" name="Text 3"/>
          <p:cNvSpPr/>
          <p:nvPr/>
        </p:nvSpPr>
        <p:spPr>
          <a:xfrm>
            <a:off x="727472" y="4447461"/>
            <a:ext cx="3591044" cy="99762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D6DE"/>
                </a:solidFill>
                <a:latin typeface="Inter" pitchFamily="34" charset="0"/>
                <a:ea typeface="Inter" pitchFamily="34" charset="-122"/>
                <a:cs typeface="Inter" pitchFamily="34" charset="-120"/>
              </a:rPr>
              <a:t>Managed payroll processing, EPF/ESI calculations, and final settlements</a:t>
            </a:r>
            <a:endParaRPr lang="en-US" sz="1600" dirty="0"/>
          </a:p>
        </p:txBody>
      </p:sp>
      <p:sp>
        <p:nvSpPr>
          <p:cNvPr id="7" name="Text 4"/>
          <p:cNvSpPr/>
          <p:nvPr/>
        </p:nvSpPr>
        <p:spPr>
          <a:xfrm>
            <a:off x="727472" y="5517833"/>
            <a:ext cx="3591044" cy="99762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D6DE"/>
                </a:solidFill>
                <a:latin typeface="Inter" pitchFamily="34" charset="0"/>
                <a:ea typeface="Inter" pitchFamily="34" charset="-122"/>
                <a:cs typeface="Inter" pitchFamily="34" charset="-120"/>
              </a:rPr>
              <a:t>Developed Balanced Scorecard metrics to track employee satisfaction &amp; retention</a:t>
            </a:r>
            <a:endParaRPr lang="en-US" sz="1600" dirty="0"/>
          </a:p>
        </p:txBody>
      </p:sp>
      <p:sp>
        <p:nvSpPr>
          <p:cNvPr id="8" name="Text 5"/>
          <p:cNvSpPr/>
          <p:nvPr/>
        </p:nvSpPr>
        <p:spPr>
          <a:xfrm>
            <a:off x="727472" y="6588204"/>
            <a:ext cx="3591044" cy="99762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D6DE"/>
                </a:solidFill>
                <a:latin typeface="Inter" pitchFamily="34" charset="0"/>
                <a:ea typeface="Inter" pitchFamily="34" charset="-122"/>
                <a:cs typeface="Inter" pitchFamily="34" charset="-120"/>
              </a:rPr>
              <a:t>Handled employee documentation and HR administration</a:t>
            </a:r>
            <a:endParaRPr lang="en-US" sz="1600" dirty="0"/>
          </a:p>
        </p:txBody>
      </p:sp>
      <p:sp>
        <p:nvSpPr>
          <p:cNvPr id="9" name="Text 6"/>
          <p:cNvSpPr/>
          <p:nvPr/>
        </p:nvSpPr>
        <p:spPr>
          <a:xfrm>
            <a:off x="4833104" y="2389942"/>
            <a:ext cx="3117771" cy="389692"/>
          </a:xfrm>
          <a:prstGeom prst="rect">
            <a:avLst/>
          </a:prstGeom>
          <a:noFill/>
          <a:ln/>
        </p:spPr>
        <p:txBody>
          <a:bodyPr wrap="none" lIns="0" tIns="0" rIns="0" bIns="0" rtlCol="0" anchor="t"/>
          <a:lstStyle/>
          <a:p>
            <a:pPr marL="0" indent="0" algn="l">
              <a:lnSpc>
                <a:spcPts val="3050"/>
              </a:lnSpc>
              <a:buNone/>
            </a:pPr>
            <a:r>
              <a:rPr lang="en-US" sz="2450" b="1" dirty="0">
                <a:solidFill>
                  <a:srgbClr val="7AF0FF"/>
                </a:solidFill>
                <a:latin typeface="Inter Bold" pitchFamily="34" charset="0"/>
                <a:ea typeface="Inter Bold" pitchFamily="34" charset="-122"/>
                <a:cs typeface="Inter Bold" pitchFamily="34" charset="-120"/>
              </a:rPr>
              <a:t>JBSPL Ltd</a:t>
            </a:r>
            <a:endParaRPr lang="en-US" sz="2450" dirty="0"/>
          </a:p>
        </p:txBody>
      </p:sp>
      <p:sp>
        <p:nvSpPr>
          <p:cNvPr id="10" name="Text 7"/>
          <p:cNvSpPr/>
          <p:nvPr/>
        </p:nvSpPr>
        <p:spPr>
          <a:xfrm>
            <a:off x="4833104" y="2987397"/>
            <a:ext cx="3591044" cy="99762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D6DE"/>
                </a:solidFill>
                <a:latin typeface="Inter" pitchFamily="34" charset="0"/>
                <a:ea typeface="Inter" pitchFamily="34" charset="-122"/>
                <a:cs typeface="Inter" pitchFamily="34" charset="-120"/>
              </a:rPr>
              <a:t>Managed hostel, guesthouse, transportation, and logistics operations</a:t>
            </a:r>
            <a:endParaRPr lang="en-US" sz="1600" dirty="0"/>
          </a:p>
        </p:txBody>
      </p:sp>
      <p:sp>
        <p:nvSpPr>
          <p:cNvPr id="11" name="Text 8"/>
          <p:cNvSpPr/>
          <p:nvPr/>
        </p:nvSpPr>
        <p:spPr>
          <a:xfrm>
            <a:off x="4833104" y="4057769"/>
            <a:ext cx="3591044" cy="665083"/>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D6DE"/>
                </a:solidFill>
                <a:latin typeface="Inter" pitchFamily="34" charset="0"/>
                <a:ea typeface="Inter" pitchFamily="34" charset="-122"/>
                <a:cs typeface="Inter" pitchFamily="34" charset="-120"/>
              </a:rPr>
              <a:t>Ensured compliance with labor laws and vendor agreements</a:t>
            </a:r>
            <a:endParaRPr lang="en-US" sz="1600" dirty="0"/>
          </a:p>
        </p:txBody>
      </p:sp>
      <p:sp>
        <p:nvSpPr>
          <p:cNvPr id="12" name="Text 9"/>
          <p:cNvSpPr/>
          <p:nvPr/>
        </p:nvSpPr>
        <p:spPr>
          <a:xfrm>
            <a:off x="4833104" y="4795599"/>
            <a:ext cx="3591044" cy="99762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D6DE"/>
                </a:solidFill>
                <a:latin typeface="Inter" pitchFamily="34" charset="0"/>
                <a:ea typeface="Inter" pitchFamily="34" charset="-122"/>
                <a:cs typeface="Inter" pitchFamily="34" charset="-120"/>
              </a:rPr>
              <a:t>Coordinated payroll, vendor payments, and insurance partnerships</a:t>
            </a:r>
            <a:endParaRPr lang="en-US" sz="1600" dirty="0"/>
          </a:p>
        </p:txBody>
      </p:sp>
      <p:sp>
        <p:nvSpPr>
          <p:cNvPr id="13" name="Text 10"/>
          <p:cNvSpPr/>
          <p:nvPr/>
        </p:nvSpPr>
        <p:spPr>
          <a:xfrm>
            <a:off x="4833104" y="5865971"/>
            <a:ext cx="3591044" cy="99762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0D6DE"/>
                </a:solidFill>
                <a:latin typeface="Inter" pitchFamily="34" charset="0"/>
                <a:ea typeface="Inter" pitchFamily="34" charset="-122"/>
                <a:cs typeface="Inter" pitchFamily="34" charset="-120"/>
              </a:rPr>
              <a:t>Engaged in public relations via social media and corporate events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42023"/>
            <a:ext cx="6366034" cy="708779"/>
          </a:xfrm>
          <a:prstGeom prst="rect">
            <a:avLst/>
          </a:prstGeom>
          <a:noFill/>
          <a:ln/>
        </p:spPr>
        <p:txBody>
          <a:bodyPr wrap="none" lIns="0" tIns="0" rIns="0" bIns="0" rtlCol="0" anchor="t"/>
          <a:lstStyle/>
          <a:p>
            <a:pPr marL="0" indent="0" algn="l">
              <a:lnSpc>
                <a:spcPts val="5550"/>
              </a:lnSpc>
              <a:buNone/>
            </a:pPr>
            <a:r>
              <a:rPr lang="en-US" sz="4450" b="1" dirty="0">
                <a:solidFill>
                  <a:srgbClr val="97B8FF"/>
                </a:solidFill>
                <a:latin typeface="Inter Bold" pitchFamily="34" charset="0"/>
                <a:ea typeface="Inter Bold" pitchFamily="34" charset="-122"/>
                <a:cs typeface="Inter Bold" pitchFamily="34" charset="-120"/>
              </a:rPr>
              <a:t>Operational Excellence</a:t>
            </a:r>
            <a:endParaRPr lang="en-US" sz="4450" dirty="0"/>
          </a:p>
        </p:txBody>
      </p:sp>
      <p:sp>
        <p:nvSpPr>
          <p:cNvPr id="3" name="Text 1"/>
          <p:cNvSpPr/>
          <p:nvPr/>
        </p:nvSpPr>
        <p:spPr>
          <a:xfrm>
            <a:off x="1857256" y="2463879"/>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E0D6DE"/>
                </a:solidFill>
                <a:latin typeface="Inter Bold" pitchFamily="34" charset="0"/>
                <a:ea typeface="Inter Bold" pitchFamily="34" charset="-122"/>
                <a:cs typeface="Inter Bold" pitchFamily="34" charset="-120"/>
              </a:rPr>
              <a:t>Talent Acquisition</a:t>
            </a:r>
            <a:endParaRPr lang="en-US" sz="2200" dirty="0"/>
          </a:p>
        </p:txBody>
      </p:sp>
      <p:sp>
        <p:nvSpPr>
          <p:cNvPr id="4" name="Text 2"/>
          <p:cNvSpPr/>
          <p:nvPr/>
        </p:nvSpPr>
        <p:spPr>
          <a:xfrm>
            <a:off x="793790" y="2954298"/>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E0D6DE"/>
                </a:solidFill>
                <a:latin typeface="Inter" pitchFamily="34" charset="0"/>
                <a:ea typeface="Inter" pitchFamily="34" charset="-122"/>
                <a:cs typeface="Inter" pitchFamily="34" charset="-120"/>
              </a:rPr>
              <a:t>End-to-end recruitment strategies and onboarding processes</a:t>
            </a:r>
            <a:endParaRPr lang="en-US" sz="1750" dirty="0"/>
          </a:p>
        </p:txBody>
      </p:sp>
      <p:pic>
        <p:nvPicPr>
          <p:cNvPr id="5" name="Image 0" descr="preencoded.png"/>
          <p:cNvPicPr>
            <a:picLocks noChangeAspect="1"/>
          </p:cNvPicPr>
          <p:nvPr/>
        </p:nvPicPr>
        <p:blipFill>
          <a:blip r:embed="rId3"/>
          <a:stretch>
            <a:fillRect/>
          </a:stretch>
        </p:blipFill>
        <p:spPr>
          <a:xfrm>
            <a:off x="5032653" y="2104430"/>
            <a:ext cx="4564975" cy="4564975"/>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6731" y="2909888"/>
            <a:ext cx="339328" cy="339328"/>
          </a:xfrm>
          <a:prstGeom prst="rect">
            <a:avLst/>
          </a:prstGeom>
        </p:spPr>
      </p:pic>
      <p:sp>
        <p:nvSpPr>
          <p:cNvPr id="7" name="Text 3"/>
          <p:cNvSpPr/>
          <p:nvPr/>
        </p:nvSpPr>
        <p:spPr>
          <a:xfrm>
            <a:off x="9937790" y="2463879"/>
            <a:ext cx="3696057"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Performance Management</a:t>
            </a:r>
            <a:endParaRPr lang="en-US" sz="2200" dirty="0"/>
          </a:p>
        </p:txBody>
      </p:sp>
      <p:sp>
        <p:nvSpPr>
          <p:cNvPr id="8" name="Text 4"/>
          <p:cNvSpPr/>
          <p:nvPr/>
        </p:nvSpPr>
        <p:spPr>
          <a:xfrm>
            <a:off x="9937790" y="2954298"/>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KPI alignment, appraisals, and improvement plans</a:t>
            </a:r>
            <a:endParaRPr lang="en-US" sz="1750" dirty="0"/>
          </a:p>
        </p:txBody>
      </p:sp>
      <p:pic>
        <p:nvPicPr>
          <p:cNvPr id="9" name="Image 2" descr="preencoded.png"/>
          <p:cNvPicPr>
            <a:picLocks noChangeAspect="1"/>
          </p:cNvPicPr>
          <p:nvPr/>
        </p:nvPicPr>
        <p:blipFill>
          <a:blip r:embed="rId6"/>
          <a:stretch>
            <a:fillRect/>
          </a:stretch>
        </p:blipFill>
        <p:spPr>
          <a:xfrm>
            <a:off x="5032653" y="2104430"/>
            <a:ext cx="4564975" cy="4564975"/>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52604" y="3298388"/>
            <a:ext cx="339328" cy="339328"/>
          </a:xfrm>
          <a:prstGeom prst="rect">
            <a:avLst/>
          </a:prstGeom>
        </p:spPr>
      </p:pic>
      <p:sp>
        <p:nvSpPr>
          <p:cNvPr id="11" name="Text 5"/>
          <p:cNvSpPr/>
          <p:nvPr/>
        </p:nvSpPr>
        <p:spPr>
          <a:xfrm>
            <a:off x="9937790" y="4916448"/>
            <a:ext cx="3172539"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Inter Bold" pitchFamily="34" charset="0"/>
                <a:ea typeface="Inter Bold" pitchFamily="34" charset="-122"/>
                <a:cs typeface="Inter Bold" pitchFamily="34" charset="-120"/>
              </a:rPr>
              <a:t>Employee Engagement</a:t>
            </a:r>
            <a:endParaRPr lang="en-US" sz="2200" dirty="0"/>
          </a:p>
        </p:txBody>
      </p:sp>
      <p:sp>
        <p:nvSpPr>
          <p:cNvPr id="12" name="Text 6"/>
          <p:cNvSpPr/>
          <p:nvPr/>
        </p:nvSpPr>
        <p:spPr>
          <a:xfrm>
            <a:off x="9937790" y="5406866"/>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Recognition programs and retention initiatives</a:t>
            </a:r>
            <a:endParaRPr lang="en-US" sz="1750" dirty="0"/>
          </a:p>
        </p:txBody>
      </p:sp>
      <p:pic>
        <p:nvPicPr>
          <p:cNvPr id="13" name="Image 4" descr="preencoded.png"/>
          <p:cNvPicPr>
            <a:picLocks noChangeAspect="1"/>
          </p:cNvPicPr>
          <p:nvPr/>
        </p:nvPicPr>
        <p:blipFill>
          <a:blip r:embed="rId9"/>
          <a:stretch>
            <a:fillRect/>
          </a:stretch>
        </p:blipFill>
        <p:spPr>
          <a:xfrm>
            <a:off x="5032653" y="2104430"/>
            <a:ext cx="4564975" cy="4564975"/>
          </a:xfrm>
          <a:prstGeom prst="rect">
            <a:avLst/>
          </a:prstGeom>
        </p:spPr>
      </p:pic>
      <p:pic>
        <p:nvPicPr>
          <p:cNvPr id="1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64103" y="5524262"/>
            <a:ext cx="339328" cy="339328"/>
          </a:xfrm>
          <a:prstGeom prst="rect">
            <a:avLst/>
          </a:prstGeom>
        </p:spPr>
      </p:pic>
      <p:sp>
        <p:nvSpPr>
          <p:cNvPr id="15" name="Text 7"/>
          <p:cNvSpPr/>
          <p:nvPr/>
        </p:nvSpPr>
        <p:spPr>
          <a:xfrm>
            <a:off x="793790" y="4739283"/>
            <a:ext cx="3898702" cy="708660"/>
          </a:xfrm>
          <a:prstGeom prst="rect">
            <a:avLst/>
          </a:prstGeom>
          <a:noFill/>
          <a:ln/>
        </p:spPr>
        <p:txBody>
          <a:bodyPr wrap="square" lIns="0" tIns="0" rIns="0" bIns="0" rtlCol="0" anchor="t"/>
          <a:lstStyle/>
          <a:p>
            <a:pPr marL="0" indent="0" algn="r">
              <a:lnSpc>
                <a:spcPts val="2750"/>
              </a:lnSpc>
              <a:buNone/>
            </a:pPr>
            <a:r>
              <a:rPr lang="en-US" sz="2200" b="1" dirty="0">
                <a:solidFill>
                  <a:srgbClr val="E0D6DE"/>
                </a:solidFill>
                <a:latin typeface="Inter Bold" pitchFamily="34" charset="0"/>
                <a:ea typeface="Inter Bold" pitchFamily="34" charset="-122"/>
                <a:cs typeface="Inter Bold" pitchFamily="34" charset="-120"/>
              </a:rPr>
              <a:t>Compliance &amp; Administration</a:t>
            </a:r>
            <a:endParaRPr lang="en-US" sz="2200" dirty="0"/>
          </a:p>
        </p:txBody>
      </p:sp>
      <p:sp>
        <p:nvSpPr>
          <p:cNvPr id="16" name="Text 8"/>
          <p:cNvSpPr/>
          <p:nvPr/>
        </p:nvSpPr>
        <p:spPr>
          <a:xfrm>
            <a:off x="793790" y="5584031"/>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E0D6DE"/>
                </a:solidFill>
                <a:latin typeface="Inter" pitchFamily="34" charset="0"/>
                <a:ea typeface="Inter" pitchFamily="34" charset="-122"/>
                <a:cs typeface="Inter" pitchFamily="34" charset="-120"/>
              </a:rPr>
              <a:t>Labor laws, documentation, and facility management</a:t>
            </a:r>
            <a:endParaRPr lang="en-US" sz="1750" dirty="0"/>
          </a:p>
        </p:txBody>
      </p:sp>
      <p:pic>
        <p:nvPicPr>
          <p:cNvPr id="17" name="Image 6" descr="preencoded.png"/>
          <p:cNvPicPr>
            <a:picLocks noChangeAspect="1"/>
          </p:cNvPicPr>
          <p:nvPr/>
        </p:nvPicPr>
        <p:blipFill>
          <a:blip r:embed="rId12"/>
          <a:stretch>
            <a:fillRect/>
          </a:stretch>
        </p:blipFill>
        <p:spPr>
          <a:xfrm>
            <a:off x="5032653" y="2104430"/>
            <a:ext cx="4564975" cy="4564975"/>
          </a:xfrm>
          <a:prstGeom prst="rect">
            <a:avLst/>
          </a:prstGeom>
        </p:spPr>
      </p:pic>
      <p:pic>
        <p:nvPicPr>
          <p:cNvPr id="18"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8230" y="5135761"/>
            <a:ext cx="339328" cy="339328"/>
          </a:xfrm>
          <a:prstGeom prst="rect">
            <a:avLst/>
          </a:prstGeom>
        </p:spPr>
      </p:pic>
      <p:sp>
        <p:nvSpPr>
          <p:cNvPr id="19" name="Text 9"/>
          <p:cNvSpPr/>
          <p:nvPr/>
        </p:nvSpPr>
        <p:spPr>
          <a:xfrm>
            <a:off x="793790" y="692455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Creating sustainable HR ecosystems that support business objectives while nurturing employee growth and satisfaction.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41960" y="359569"/>
            <a:ext cx="3755469" cy="394692"/>
          </a:xfrm>
          <a:prstGeom prst="rect">
            <a:avLst/>
          </a:prstGeom>
          <a:noFill/>
          <a:ln/>
        </p:spPr>
        <p:txBody>
          <a:bodyPr wrap="none" lIns="0" tIns="0" rIns="0" bIns="0" rtlCol="0" anchor="t"/>
          <a:lstStyle/>
          <a:p>
            <a:pPr marL="0" indent="0" algn="l">
              <a:lnSpc>
                <a:spcPts val="3100"/>
              </a:lnSpc>
              <a:buNone/>
            </a:pPr>
            <a:r>
              <a:rPr lang="en-US" sz="2450" b="1" dirty="0">
                <a:solidFill>
                  <a:srgbClr val="97B8FF"/>
                </a:solidFill>
                <a:latin typeface="Inter Bold" pitchFamily="34" charset="0"/>
                <a:ea typeface="Inter Bold" pitchFamily="34" charset="-122"/>
                <a:cs typeface="Inter Bold" pitchFamily="34" charset="-120"/>
              </a:rPr>
              <a:t>Recognition &amp; Education</a:t>
            </a:r>
            <a:endParaRPr lang="en-US" sz="2450" dirty="0"/>
          </a:p>
        </p:txBody>
      </p:sp>
      <p:sp>
        <p:nvSpPr>
          <p:cNvPr id="3" name="Text 1"/>
          <p:cNvSpPr/>
          <p:nvPr/>
        </p:nvSpPr>
        <p:spPr>
          <a:xfrm>
            <a:off x="441960" y="1069896"/>
            <a:ext cx="1894403" cy="236696"/>
          </a:xfrm>
          <a:prstGeom prst="rect">
            <a:avLst/>
          </a:prstGeom>
          <a:noFill/>
          <a:ln/>
        </p:spPr>
        <p:txBody>
          <a:bodyPr wrap="none" lIns="0" tIns="0" rIns="0" bIns="0" rtlCol="0" anchor="t"/>
          <a:lstStyle/>
          <a:p>
            <a:pPr marL="0" indent="0" algn="l">
              <a:lnSpc>
                <a:spcPts val="1850"/>
              </a:lnSpc>
              <a:buNone/>
            </a:pPr>
            <a:r>
              <a:rPr lang="en-US" sz="1450" b="1" dirty="0">
                <a:solidFill>
                  <a:srgbClr val="97B8FF"/>
                </a:solidFill>
                <a:latin typeface="Inter Bold" pitchFamily="34" charset="0"/>
                <a:ea typeface="Inter Bold" pitchFamily="34" charset="-122"/>
                <a:cs typeface="Inter Bold" pitchFamily="34" charset="-120"/>
              </a:rPr>
              <a:t>Honors &amp; Awards</a:t>
            </a:r>
            <a:endParaRPr lang="en-US" sz="1450" dirty="0"/>
          </a:p>
        </p:txBody>
      </p:sp>
      <p:sp>
        <p:nvSpPr>
          <p:cNvPr id="4" name="Shape 2"/>
          <p:cNvSpPr/>
          <p:nvPr/>
        </p:nvSpPr>
        <p:spPr>
          <a:xfrm>
            <a:off x="441960" y="1448633"/>
            <a:ext cx="6719173" cy="1641753"/>
          </a:xfrm>
          <a:prstGeom prst="roundRect">
            <a:avLst>
              <a:gd name="adj" fmla="val 4456"/>
            </a:avLst>
          </a:prstGeom>
          <a:solidFill>
            <a:srgbClr val="07070C"/>
          </a:solidFill>
          <a:ln w="15240">
            <a:solidFill>
              <a:srgbClr val="3F3F44"/>
            </a:solidFill>
            <a:prstDash val="solid"/>
          </a:ln>
        </p:spPr>
      </p:sp>
      <p:pic>
        <p:nvPicPr>
          <p:cNvPr id="5" name="Image 0" descr="preencoded.png"/>
          <p:cNvPicPr>
            <a:picLocks noChangeAspect="1"/>
          </p:cNvPicPr>
          <p:nvPr/>
        </p:nvPicPr>
        <p:blipFill>
          <a:blip r:embed="rId3"/>
          <a:stretch>
            <a:fillRect/>
          </a:stretch>
        </p:blipFill>
        <p:spPr>
          <a:xfrm>
            <a:off x="426720" y="1448633"/>
            <a:ext cx="60960" cy="1641753"/>
          </a:xfrm>
          <a:prstGeom prst="rect">
            <a:avLst/>
          </a:prstGeom>
        </p:spPr>
      </p:pic>
      <p:sp>
        <p:nvSpPr>
          <p:cNvPr id="6" name="Text 3"/>
          <p:cNvSpPr/>
          <p:nvPr/>
        </p:nvSpPr>
        <p:spPr>
          <a:xfrm>
            <a:off x="629126" y="1590080"/>
            <a:ext cx="2022515" cy="197287"/>
          </a:xfrm>
          <a:prstGeom prst="rect">
            <a:avLst/>
          </a:prstGeom>
          <a:noFill/>
          <a:ln/>
        </p:spPr>
        <p:txBody>
          <a:bodyPr wrap="none" lIns="0" tIns="0" rIns="0" bIns="0" rtlCol="0" anchor="t"/>
          <a:lstStyle/>
          <a:p>
            <a:pPr marL="0" indent="0" algn="l">
              <a:lnSpc>
                <a:spcPts val="1550"/>
              </a:lnSpc>
              <a:buNone/>
            </a:pPr>
            <a:r>
              <a:rPr lang="en-US" sz="1200" b="1" dirty="0">
                <a:solidFill>
                  <a:srgbClr val="E0D6DE"/>
                </a:solidFill>
                <a:latin typeface="Inter Bold" pitchFamily="34" charset="0"/>
                <a:ea typeface="Inter Bold" pitchFamily="34" charset="-122"/>
                <a:cs typeface="Inter Bold" pitchFamily="34" charset="-120"/>
              </a:rPr>
              <a:t>GREAT PEOPLE MANAGER</a:t>
            </a:r>
            <a:endParaRPr lang="en-US" sz="1200" dirty="0"/>
          </a:p>
        </p:txBody>
      </p:sp>
      <p:sp>
        <p:nvSpPr>
          <p:cNvPr id="7" name="Text 4"/>
          <p:cNvSpPr/>
          <p:nvPr/>
        </p:nvSpPr>
        <p:spPr>
          <a:xfrm>
            <a:off x="629126" y="1913572"/>
            <a:ext cx="6390561" cy="202049"/>
          </a:xfrm>
          <a:prstGeom prst="rect">
            <a:avLst/>
          </a:prstGeom>
          <a:noFill/>
          <a:ln/>
        </p:spPr>
        <p:txBody>
          <a:bodyPr wrap="non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Issued by Group Chief Officer People, Jan 2024</a:t>
            </a:r>
            <a:endParaRPr lang="en-US" sz="950" dirty="0"/>
          </a:p>
        </p:txBody>
      </p:sp>
      <p:sp>
        <p:nvSpPr>
          <p:cNvPr id="8" name="Text 5"/>
          <p:cNvSpPr/>
          <p:nvPr/>
        </p:nvSpPr>
        <p:spPr>
          <a:xfrm>
            <a:off x="629126" y="2229207"/>
            <a:ext cx="6390561" cy="202049"/>
          </a:xfrm>
          <a:prstGeom prst="rect">
            <a:avLst/>
          </a:prstGeom>
          <a:noFill/>
          <a:ln/>
        </p:spPr>
        <p:txBody>
          <a:bodyPr wrap="non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Associated with QUESS CORP LTD.</a:t>
            </a:r>
            <a:endParaRPr lang="en-US" sz="950" dirty="0"/>
          </a:p>
        </p:txBody>
      </p:sp>
      <p:sp>
        <p:nvSpPr>
          <p:cNvPr id="9" name="Text 6"/>
          <p:cNvSpPr/>
          <p:nvPr/>
        </p:nvSpPr>
        <p:spPr>
          <a:xfrm>
            <a:off x="629126" y="2544842"/>
            <a:ext cx="6390561" cy="404098"/>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Recognized for demonstrating exceptional leadership and fostering a culture of engagement and collaboration.</a:t>
            </a:r>
            <a:endParaRPr lang="en-US" sz="950" dirty="0"/>
          </a:p>
        </p:txBody>
      </p:sp>
      <p:sp>
        <p:nvSpPr>
          <p:cNvPr id="10" name="Shape 7"/>
          <p:cNvSpPr/>
          <p:nvPr/>
        </p:nvSpPr>
        <p:spPr>
          <a:xfrm>
            <a:off x="441960" y="3216592"/>
            <a:ext cx="6719173" cy="1641753"/>
          </a:xfrm>
          <a:prstGeom prst="roundRect">
            <a:avLst>
              <a:gd name="adj" fmla="val 4456"/>
            </a:avLst>
          </a:prstGeom>
          <a:solidFill>
            <a:srgbClr val="07070C"/>
          </a:solidFill>
          <a:ln w="15240">
            <a:solidFill>
              <a:srgbClr val="3F3F44"/>
            </a:solidFill>
            <a:prstDash val="solid"/>
          </a:ln>
        </p:spPr>
      </p:sp>
      <p:pic>
        <p:nvPicPr>
          <p:cNvPr id="11" name="Image 1" descr="preencoded.png"/>
          <p:cNvPicPr>
            <a:picLocks noChangeAspect="1"/>
          </p:cNvPicPr>
          <p:nvPr/>
        </p:nvPicPr>
        <p:blipFill>
          <a:blip r:embed="rId3"/>
          <a:stretch>
            <a:fillRect/>
          </a:stretch>
        </p:blipFill>
        <p:spPr>
          <a:xfrm>
            <a:off x="426720" y="3216592"/>
            <a:ext cx="60960" cy="1641753"/>
          </a:xfrm>
          <a:prstGeom prst="rect">
            <a:avLst/>
          </a:prstGeom>
        </p:spPr>
      </p:pic>
      <p:sp>
        <p:nvSpPr>
          <p:cNvPr id="12" name="Text 8"/>
          <p:cNvSpPr/>
          <p:nvPr/>
        </p:nvSpPr>
        <p:spPr>
          <a:xfrm>
            <a:off x="629126" y="3358039"/>
            <a:ext cx="1623893" cy="197287"/>
          </a:xfrm>
          <a:prstGeom prst="rect">
            <a:avLst/>
          </a:prstGeom>
          <a:noFill/>
          <a:ln/>
        </p:spPr>
        <p:txBody>
          <a:bodyPr wrap="none" lIns="0" tIns="0" rIns="0" bIns="0" rtlCol="0" anchor="t"/>
          <a:lstStyle/>
          <a:p>
            <a:pPr marL="0" indent="0" algn="l">
              <a:lnSpc>
                <a:spcPts val="1550"/>
              </a:lnSpc>
              <a:buNone/>
            </a:pPr>
            <a:r>
              <a:rPr lang="en-US" sz="1200" b="1" dirty="0">
                <a:solidFill>
                  <a:srgbClr val="E0D6DE"/>
                </a:solidFill>
                <a:latin typeface="Inter Bold" pitchFamily="34" charset="0"/>
                <a:ea typeface="Inter Bold" pitchFamily="34" charset="-122"/>
                <a:cs typeface="Inter Bold" pitchFamily="34" charset="-120"/>
              </a:rPr>
              <a:t>HR Excellence Award</a:t>
            </a:r>
            <a:endParaRPr lang="en-US" sz="1200" dirty="0"/>
          </a:p>
        </p:txBody>
      </p:sp>
      <p:sp>
        <p:nvSpPr>
          <p:cNvPr id="13" name="Text 9"/>
          <p:cNvSpPr/>
          <p:nvPr/>
        </p:nvSpPr>
        <p:spPr>
          <a:xfrm>
            <a:off x="629126" y="3681532"/>
            <a:ext cx="6390561" cy="202049"/>
          </a:xfrm>
          <a:prstGeom prst="rect">
            <a:avLst/>
          </a:prstGeom>
          <a:noFill/>
          <a:ln/>
        </p:spPr>
        <p:txBody>
          <a:bodyPr wrap="non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Issued by Group Chief People Officer, Jul 2023</a:t>
            </a:r>
            <a:endParaRPr lang="en-US" sz="950" dirty="0"/>
          </a:p>
        </p:txBody>
      </p:sp>
      <p:sp>
        <p:nvSpPr>
          <p:cNvPr id="14" name="Text 10"/>
          <p:cNvSpPr/>
          <p:nvPr/>
        </p:nvSpPr>
        <p:spPr>
          <a:xfrm>
            <a:off x="629126" y="3997166"/>
            <a:ext cx="6390561" cy="202049"/>
          </a:xfrm>
          <a:prstGeom prst="rect">
            <a:avLst/>
          </a:prstGeom>
          <a:noFill/>
          <a:ln/>
        </p:spPr>
        <p:txBody>
          <a:bodyPr wrap="non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Associated with QUESS CORP LTD.</a:t>
            </a:r>
            <a:endParaRPr lang="en-US" sz="950" dirty="0"/>
          </a:p>
        </p:txBody>
      </p:sp>
      <p:sp>
        <p:nvSpPr>
          <p:cNvPr id="15" name="Text 11"/>
          <p:cNvSpPr/>
          <p:nvPr/>
        </p:nvSpPr>
        <p:spPr>
          <a:xfrm>
            <a:off x="629126" y="4312801"/>
            <a:ext cx="6390561" cy="404098"/>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Awarded for driving strategic HR transformation and implementing data-driven analytics to improve retention and satisfaction.</a:t>
            </a:r>
            <a:endParaRPr lang="en-US" sz="950" dirty="0"/>
          </a:p>
        </p:txBody>
      </p:sp>
      <p:sp>
        <p:nvSpPr>
          <p:cNvPr id="16" name="Shape 12"/>
          <p:cNvSpPr/>
          <p:nvPr/>
        </p:nvSpPr>
        <p:spPr>
          <a:xfrm>
            <a:off x="441960" y="4984552"/>
            <a:ext cx="6719173" cy="1641753"/>
          </a:xfrm>
          <a:prstGeom prst="roundRect">
            <a:avLst>
              <a:gd name="adj" fmla="val 4456"/>
            </a:avLst>
          </a:prstGeom>
          <a:solidFill>
            <a:srgbClr val="07070C"/>
          </a:solidFill>
          <a:ln w="15240">
            <a:solidFill>
              <a:srgbClr val="3F3F44"/>
            </a:solidFill>
            <a:prstDash val="solid"/>
          </a:ln>
        </p:spPr>
      </p:sp>
      <p:pic>
        <p:nvPicPr>
          <p:cNvPr id="17" name="Image 2" descr="preencoded.png"/>
          <p:cNvPicPr>
            <a:picLocks noChangeAspect="1"/>
          </p:cNvPicPr>
          <p:nvPr/>
        </p:nvPicPr>
        <p:blipFill>
          <a:blip r:embed="rId3"/>
          <a:stretch>
            <a:fillRect/>
          </a:stretch>
        </p:blipFill>
        <p:spPr>
          <a:xfrm>
            <a:off x="426720" y="4984552"/>
            <a:ext cx="60960" cy="1641753"/>
          </a:xfrm>
          <a:prstGeom prst="rect">
            <a:avLst/>
          </a:prstGeom>
        </p:spPr>
      </p:pic>
      <p:sp>
        <p:nvSpPr>
          <p:cNvPr id="18" name="Text 13"/>
          <p:cNvSpPr/>
          <p:nvPr/>
        </p:nvSpPr>
        <p:spPr>
          <a:xfrm>
            <a:off x="629126" y="5125998"/>
            <a:ext cx="2315528" cy="197287"/>
          </a:xfrm>
          <a:prstGeom prst="rect">
            <a:avLst/>
          </a:prstGeom>
          <a:noFill/>
          <a:ln/>
        </p:spPr>
        <p:txBody>
          <a:bodyPr wrap="none" lIns="0" tIns="0" rIns="0" bIns="0" rtlCol="0" anchor="t"/>
          <a:lstStyle/>
          <a:p>
            <a:pPr marL="0" indent="0" algn="l">
              <a:lnSpc>
                <a:spcPts val="1550"/>
              </a:lnSpc>
              <a:buNone/>
            </a:pPr>
            <a:r>
              <a:rPr lang="en-US" sz="1200" b="1" dirty="0">
                <a:solidFill>
                  <a:srgbClr val="E0D6DE"/>
                </a:solidFill>
                <a:latin typeface="Inter Bold" pitchFamily="34" charset="0"/>
                <a:ea typeface="Inter Bold" pitchFamily="34" charset="-122"/>
                <a:cs typeface="Inter Bold" pitchFamily="34" charset="-120"/>
              </a:rPr>
              <a:t>HR Standout Performer Award</a:t>
            </a:r>
            <a:endParaRPr lang="en-US" sz="1200" dirty="0"/>
          </a:p>
        </p:txBody>
      </p:sp>
      <p:sp>
        <p:nvSpPr>
          <p:cNvPr id="19" name="Text 14"/>
          <p:cNvSpPr/>
          <p:nvPr/>
        </p:nvSpPr>
        <p:spPr>
          <a:xfrm>
            <a:off x="629126" y="5449491"/>
            <a:ext cx="6390561" cy="202049"/>
          </a:xfrm>
          <a:prstGeom prst="rect">
            <a:avLst/>
          </a:prstGeom>
          <a:noFill/>
          <a:ln/>
        </p:spPr>
        <p:txBody>
          <a:bodyPr wrap="non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Issued by Head Human resource officer, Mar 2019</a:t>
            </a:r>
            <a:endParaRPr lang="en-US" sz="950" dirty="0"/>
          </a:p>
        </p:txBody>
      </p:sp>
      <p:sp>
        <p:nvSpPr>
          <p:cNvPr id="20" name="Text 15"/>
          <p:cNvSpPr/>
          <p:nvPr/>
        </p:nvSpPr>
        <p:spPr>
          <a:xfrm>
            <a:off x="629126" y="5765125"/>
            <a:ext cx="6390561" cy="202049"/>
          </a:xfrm>
          <a:prstGeom prst="rect">
            <a:avLst/>
          </a:prstGeom>
          <a:noFill/>
          <a:ln/>
        </p:spPr>
        <p:txBody>
          <a:bodyPr wrap="non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Associated with HGS - Hinduja Global Solutions.</a:t>
            </a:r>
            <a:endParaRPr lang="en-US" sz="950" dirty="0"/>
          </a:p>
        </p:txBody>
      </p:sp>
      <p:sp>
        <p:nvSpPr>
          <p:cNvPr id="21" name="Text 16"/>
          <p:cNvSpPr/>
          <p:nvPr/>
        </p:nvSpPr>
        <p:spPr>
          <a:xfrm>
            <a:off x="629126" y="6080760"/>
            <a:ext cx="6390561" cy="404098"/>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Honoured for outstanding performance in HR operations, talent acquisition, and employee engagement initiatives.</a:t>
            </a:r>
            <a:endParaRPr lang="en-US" sz="950" dirty="0"/>
          </a:p>
        </p:txBody>
      </p:sp>
      <p:sp>
        <p:nvSpPr>
          <p:cNvPr id="22" name="Text 17"/>
          <p:cNvSpPr/>
          <p:nvPr/>
        </p:nvSpPr>
        <p:spPr>
          <a:xfrm>
            <a:off x="441960" y="6768346"/>
            <a:ext cx="1894403" cy="236696"/>
          </a:xfrm>
          <a:prstGeom prst="rect">
            <a:avLst/>
          </a:prstGeom>
          <a:noFill/>
          <a:ln/>
        </p:spPr>
        <p:txBody>
          <a:bodyPr wrap="none" lIns="0" tIns="0" rIns="0" bIns="0" rtlCol="0" anchor="t"/>
          <a:lstStyle/>
          <a:p>
            <a:pPr marL="0" indent="0" algn="l">
              <a:lnSpc>
                <a:spcPts val="1850"/>
              </a:lnSpc>
              <a:buNone/>
            </a:pPr>
            <a:r>
              <a:rPr lang="en-US" sz="1450" b="1" dirty="0">
                <a:solidFill>
                  <a:srgbClr val="97B8FF"/>
                </a:solidFill>
                <a:latin typeface="Inter Bold" pitchFamily="34" charset="0"/>
                <a:ea typeface="Inter Bold" pitchFamily="34" charset="-122"/>
                <a:cs typeface="Inter Bold" pitchFamily="34" charset="-120"/>
              </a:rPr>
              <a:t>Top Skills</a:t>
            </a:r>
            <a:endParaRPr lang="en-US" sz="1450" dirty="0"/>
          </a:p>
        </p:txBody>
      </p:sp>
      <p:sp>
        <p:nvSpPr>
          <p:cNvPr id="23" name="Text 18"/>
          <p:cNvSpPr/>
          <p:nvPr/>
        </p:nvSpPr>
        <p:spPr>
          <a:xfrm>
            <a:off x="441960" y="7131248"/>
            <a:ext cx="6719173" cy="20204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D6DE"/>
                </a:solidFill>
                <a:latin typeface="Inter" pitchFamily="34" charset="0"/>
                <a:ea typeface="Inter" pitchFamily="34" charset="-122"/>
                <a:cs typeface="Inter" pitchFamily="34" charset="-120"/>
              </a:rPr>
              <a:t>Microsoft Power BI</a:t>
            </a:r>
            <a:endParaRPr lang="en-US" sz="950" dirty="0"/>
          </a:p>
        </p:txBody>
      </p:sp>
      <p:sp>
        <p:nvSpPr>
          <p:cNvPr id="24" name="Text 19"/>
          <p:cNvSpPr/>
          <p:nvPr/>
        </p:nvSpPr>
        <p:spPr>
          <a:xfrm>
            <a:off x="441960" y="7377470"/>
            <a:ext cx="6719173" cy="20204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D6DE"/>
                </a:solidFill>
                <a:latin typeface="Inter" pitchFamily="34" charset="0"/>
                <a:ea typeface="Inter" pitchFamily="34" charset="-122"/>
                <a:cs typeface="Inter" pitchFamily="34" charset="-120"/>
              </a:rPr>
              <a:t>HRBP</a:t>
            </a:r>
            <a:endParaRPr lang="en-US" sz="950" dirty="0"/>
          </a:p>
        </p:txBody>
      </p:sp>
      <p:sp>
        <p:nvSpPr>
          <p:cNvPr id="25" name="Text 20"/>
          <p:cNvSpPr/>
          <p:nvPr/>
        </p:nvSpPr>
        <p:spPr>
          <a:xfrm>
            <a:off x="441960" y="7623691"/>
            <a:ext cx="6719173" cy="20204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D6DE"/>
                </a:solidFill>
                <a:latin typeface="Inter" pitchFamily="34" charset="0"/>
                <a:ea typeface="Inter" pitchFamily="34" charset="-122"/>
                <a:cs typeface="Inter" pitchFamily="34" charset="-120"/>
              </a:rPr>
              <a:t>Staff Development</a:t>
            </a:r>
            <a:endParaRPr lang="en-US" sz="950" dirty="0"/>
          </a:p>
        </p:txBody>
      </p:sp>
      <p:sp>
        <p:nvSpPr>
          <p:cNvPr id="26" name="Text 21"/>
          <p:cNvSpPr/>
          <p:nvPr/>
        </p:nvSpPr>
        <p:spPr>
          <a:xfrm>
            <a:off x="7476887" y="1069896"/>
            <a:ext cx="1894403" cy="236696"/>
          </a:xfrm>
          <a:prstGeom prst="rect">
            <a:avLst/>
          </a:prstGeom>
          <a:noFill/>
          <a:ln/>
        </p:spPr>
        <p:txBody>
          <a:bodyPr wrap="none" lIns="0" tIns="0" rIns="0" bIns="0" rtlCol="0" anchor="t"/>
          <a:lstStyle/>
          <a:p>
            <a:pPr marL="0" indent="0" algn="l">
              <a:lnSpc>
                <a:spcPts val="1850"/>
              </a:lnSpc>
              <a:buNone/>
            </a:pPr>
            <a:r>
              <a:rPr lang="en-US" sz="1450" b="1" dirty="0">
                <a:solidFill>
                  <a:srgbClr val="7AF0FF"/>
                </a:solidFill>
                <a:latin typeface="Inter Bold" pitchFamily="34" charset="0"/>
                <a:ea typeface="Inter Bold" pitchFamily="34" charset="-122"/>
                <a:cs typeface="Inter Bold" pitchFamily="34" charset="-120"/>
              </a:rPr>
              <a:t>Education</a:t>
            </a:r>
            <a:endParaRPr lang="en-US" sz="1450" dirty="0"/>
          </a:p>
        </p:txBody>
      </p:sp>
      <p:sp>
        <p:nvSpPr>
          <p:cNvPr id="27" name="Shape 22"/>
          <p:cNvSpPr/>
          <p:nvPr/>
        </p:nvSpPr>
        <p:spPr>
          <a:xfrm>
            <a:off x="10828853" y="1448633"/>
            <a:ext cx="15240" cy="1811179"/>
          </a:xfrm>
          <a:prstGeom prst="roundRect">
            <a:avLst>
              <a:gd name="adj" fmla="val 348057"/>
            </a:avLst>
          </a:prstGeom>
          <a:solidFill>
            <a:srgbClr val="3F3F44"/>
          </a:solidFill>
          <a:ln/>
        </p:spPr>
      </p:sp>
      <p:sp>
        <p:nvSpPr>
          <p:cNvPr id="28" name="Shape 23"/>
          <p:cNvSpPr/>
          <p:nvPr/>
        </p:nvSpPr>
        <p:spPr>
          <a:xfrm>
            <a:off x="10330815" y="1583055"/>
            <a:ext cx="378857" cy="15240"/>
          </a:xfrm>
          <a:prstGeom prst="roundRect">
            <a:avLst>
              <a:gd name="adj" fmla="val 348057"/>
            </a:avLst>
          </a:prstGeom>
          <a:solidFill>
            <a:srgbClr val="3F3F44"/>
          </a:solidFill>
          <a:ln/>
        </p:spPr>
      </p:sp>
      <p:sp>
        <p:nvSpPr>
          <p:cNvPr id="29" name="Shape 24"/>
          <p:cNvSpPr/>
          <p:nvPr/>
        </p:nvSpPr>
        <p:spPr>
          <a:xfrm>
            <a:off x="10694432" y="1448633"/>
            <a:ext cx="284083" cy="284083"/>
          </a:xfrm>
          <a:prstGeom prst="roundRect">
            <a:avLst>
              <a:gd name="adj" fmla="val 18672"/>
            </a:avLst>
          </a:prstGeom>
          <a:solidFill>
            <a:srgbClr val="26262B"/>
          </a:solidFill>
          <a:ln w="7620">
            <a:solidFill>
              <a:srgbClr val="3F3F44"/>
            </a:solidFill>
            <a:prstDash val="solid"/>
          </a:ln>
        </p:spPr>
      </p:sp>
      <p:sp>
        <p:nvSpPr>
          <p:cNvPr id="30" name="Text 25"/>
          <p:cNvSpPr/>
          <p:nvPr/>
        </p:nvSpPr>
        <p:spPr>
          <a:xfrm>
            <a:off x="10741759" y="1472327"/>
            <a:ext cx="189428" cy="236696"/>
          </a:xfrm>
          <a:prstGeom prst="rect">
            <a:avLst/>
          </a:prstGeom>
          <a:noFill/>
          <a:ln/>
        </p:spPr>
        <p:txBody>
          <a:bodyPr wrap="none" lIns="0" tIns="0" rIns="0" bIns="0" rtlCol="0" anchor="t"/>
          <a:lstStyle/>
          <a:p>
            <a:pPr marL="0" indent="0" algn="ctr">
              <a:lnSpc>
                <a:spcPts val="1450"/>
              </a:lnSpc>
              <a:buNone/>
            </a:pPr>
            <a:r>
              <a:rPr lang="en-US" sz="1450" b="1" dirty="0">
                <a:solidFill>
                  <a:srgbClr val="E0D6DE"/>
                </a:solidFill>
                <a:latin typeface="Inter Bold" pitchFamily="34" charset="0"/>
                <a:ea typeface="Inter Bold" pitchFamily="34" charset="-122"/>
                <a:cs typeface="Inter Bold" pitchFamily="34" charset="-120"/>
              </a:rPr>
              <a:t>1</a:t>
            </a:r>
            <a:endParaRPr lang="en-US" sz="1450" dirty="0"/>
          </a:p>
        </p:txBody>
      </p:sp>
      <p:sp>
        <p:nvSpPr>
          <p:cNvPr id="31" name="Text 26"/>
          <p:cNvSpPr/>
          <p:nvPr/>
        </p:nvSpPr>
        <p:spPr>
          <a:xfrm>
            <a:off x="8626435" y="1491972"/>
            <a:ext cx="1578650" cy="197287"/>
          </a:xfrm>
          <a:prstGeom prst="rect">
            <a:avLst/>
          </a:prstGeom>
          <a:noFill/>
          <a:ln/>
        </p:spPr>
        <p:txBody>
          <a:bodyPr wrap="none" lIns="0" tIns="0" rIns="0" bIns="0" rtlCol="0" anchor="t"/>
          <a:lstStyle/>
          <a:p>
            <a:pPr marL="0" indent="0" algn="r">
              <a:lnSpc>
                <a:spcPts val="1550"/>
              </a:lnSpc>
              <a:buNone/>
            </a:pPr>
            <a:r>
              <a:rPr lang="en-US" sz="1200" b="1" dirty="0">
                <a:solidFill>
                  <a:srgbClr val="E0D6DE"/>
                </a:solidFill>
                <a:latin typeface="Inter Bold" pitchFamily="34" charset="0"/>
                <a:ea typeface="Inter Bold" pitchFamily="34" charset="-122"/>
                <a:cs typeface="Inter Bold" pitchFamily="34" charset="-120"/>
              </a:rPr>
              <a:t>Utkal University</a:t>
            </a:r>
            <a:endParaRPr lang="en-US" sz="1200" dirty="0"/>
          </a:p>
        </p:txBody>
      </p:sp>
      <p:sp>
        <p:nvSpPr>
          <p:cNvPr id="32" name="Text 27"/>
          <p:cNvSpPr/>
          <p:nvPr/>
        </p:nvSpPr>
        <p:spPr>
          <a:xfrm>
            <a:off x="7476887" y="1815465"/>
            <a:ext cx="2728198" cy="404098"/>
          </a:xfrm>
          <a:prstGeom prst="rect">
            <a:avLst/>
          </a:prstGeom>
          <a:noFill/>
          <a:ln/>
        </p:spPr>
        <p:txBody>
          <a:bodyPr wrap="square" lIns="0" tIns="0" rIns="0" bIns="0" rtlCol="0" anchor="t"/>
          <a:lstStyle/>
          <a:p>
            <a:pPr marL="0" indent="0" algn="r">
              <a:lnSpc>
                <a:spcPts val="1550"/>
              </a:lnSpc>
              <a:buNone/>
            </a:pPr>
            <a:r>
              <a:rPr lang="en-US" sz="950" dirty="0">
                <a:solidFill>
                  <a:srgbClr val="E0D6DE"/>
                </a:solidFill>
                <a:latin typeface="Inter" pitchFamily="34" charset="0"/>
                <a:ea typeface="Inter" pitchFamily="34" charset="-122"/>
                <a:cs typeface="Inter" pitchFamily="34" charset="-120"/>
              </a:rPr>
              <a:t>Master Degree in Personnel Management and Industrial Relations (2013-2015)</a:t>
            </a:r>
            <a:endParaRPr lang="en-US" sz="950" dirty="0"/>
          </a:p>
        </p:txBody>
      </p:sp>
      <p:sp>
        <p:nvSpPr>
          <p:cNvPr id="33" name="Shape 28"/>
          <p:cNvSpPr/>
          <p:nvPr/>
        </p:nvSpPr>
        <p:spPr>
          <a:xfrm>
            <a:off x="10963275" y="2340650"/>
            <a:ext cx="378857" cy="15240"/>
          </a:xfrm>
          <a:prstGeom prst="roundRect">
            <a:avLst>
              <a:gd name="adj" fmla="val 348057"/>
            </a:avLst>
          </a:prstGeom>
          <a:solidFill>
            <a:srgbClr val="3F3F44"/>
          </a:solidFill>
          <a:ln/>
        </p:spPr>
      </p:sp>
      <p:sp>
        <p:nvSpPr>
          <p:cNvPr id="34" name="Shape 29"/>
          <p:cNvSpPr/>
          <p:nvPr/>
        </p:nvSpPr>
        <p:spPr>
          <a:xfrm>
            <a:off x="10694432" y="2206228"/>
            <a:ext cx="284083" cy="284083"/>
          </a:xfrm>
          <a:prstGeom prst="roundRect">
            <a:avLst>
              <a:gd name="adj" fmla="val 18672"/>
            </a:avLst>
          </a:prstGeom>
          <a:solidFill>
            <a:srgbClr val="26262B"/>
          </a:solidFill>
          <a:ln w="7620">
            <a:solidFill>
              <a:srgbClr val="3F3F44"/>
            </a:solidFill>
            <a:prstDash val="solid"/>
          </a:ln>
        </p:spPr>
      </p:sp>
      <p:sp>
        <p:nvSpPr>
          <p:cNvPr id="35" name="Text 30"/>
          <p:cNvSpPr/>
          <p:nvPr/>
        </p:nvSpPr>
        <p:spPr>
          <a:xfrm>
            <a:off x="10741759" y="2229922"/>
            <a:ext cx="189428" cy="236696"/>
          </a:xfrm>
          <a:prstGeom prst="rect">
            <a:avLst/>
          </a:prstGeom>
          <a:noFill/>
          <a:ln/>
        </p:spPr>
        <p:txBody>
          <a:bodyPr wrap="none" lIns="0" tIns="0" rIns="0" bIns="0" rtlCol="0" anchor="t"/>
          <a:lstStyle/>
          <a:p>
            <a:pPr marL="0" indent="0" algn="ctr">
              <a:lnSpc>
                <a:spcPts val="1450"/>
              </a:lnSpc>
              <a:buNone/>
            </a:pPr>
            <a:r>
              <a:rPr lang="en-US" sz="1450" b="1" dirty="0">
                <a:solidFill>
                  <a:srgbClr val="E0D6DE"/>
                </a:solidFill>
                <a:latin typeface="Inter Bold" pitchFamily="34" charset="0"/>
                <a:ea typeface="Inter Bold" pitchFamily="34" charset="-122"/>
                <a:cs typeface="Inter Bold" pitchFamily="34" charset="-120"/>
              </a:rPr>
              <a:t>2</a:t>
            </a:r>
            <a:endParaRPr lang="en-US" sz="1450" dirty="0"/>
          </a:p>
        </p:txBody>
      </p:sp>
      <p:sp>
        <p:nvSpPr>
          <p:cNvPr id="36" name="Text 31"/>
          <p:cNvSpPr/>
          <p:nvPr/>
        </p:nvSpPr>
        <p:spPr>
          <a:xfrm>
            <a:off x="11467862" y="2249567"/>
            <a:ext cx="1719024" cy="197287"/>
          </a:xfrm>
          <a:prstGeom prst="rect">
            <a:avLst/>
          </a:prstGeom>
          <a:noFill/>
          <a:ln/>
        </p:spPr>
        <p:txBody>
          <a:bodyPr wrap="none" lIns="0" tIns="0" rIns="0" bIns="0" rtlCol="0" anchor="t"/>
          <a:lstStyle/>
          <a:p>
            <a:pPr marL="0" indent="0" algn="l">
              <a:lnSpc>
                <a:spcPts val="1550"/>
              </a:lnSpc>
              <a:buNone/>
            </a:pPr>
            <a:r>
              <a:rPr lang="en-US" sz="1200" b="1" dirty="0">
                <a:solidFill>
                  <a:srgbClr val="E0D6DE"/>
                </a:solidFill>
                <a:latin typeface="Inter Bold" pitchFamily="34" charset="0"/>
                <a:ea typeface="Inter Bold" pitchFamily="34" charset="-122"/>
                <a:cs typeface="Inter Bold" pitchFamily="34" charset="-120"/>
              </a:rPr>
              <a:t>Ravenshaw University</a:t>
            </a:r>
            <a:endParaRPr lang="en-US" sz="1200" dirty="0"/>
          </a:p>
        </p:txBody>
      </p:sp>
      <p:sp>
        <p:nvSpPr>
          <p:cNvPr id="37" name="Text 32"/>
          <p:cNvSpPr/>
          <p:nvPr/>
        </p:nvSpPr>
        <p:spPr>
          <a:xfrm>
            <a:off x="11467862" y="2573060"/>
            <a:ext cx="2728198" cy="404098"/>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Bachelor of Commerce (B.Com.), Accounting and Business Management (2010-2013)</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3689509" cy="354330"/>
          </a:xfrm>
          <a:prstGeom prst="rect">
            <a:avLst/>
          </a:prstGeom>
          <a:noFill/>
          <a:ln/>
        </p:spPr>
        <p:txBody>
          <a:bodyPr wrap="none" lIns="0" tIns="0" rIns="0" bIns="0" rtlCol="0" anchor="t"/>
          <a:lstStyle/>
          <a:p>
            <a:pPr marL="0" indent="0" algn="l">
              <a:lnSpc>
                <a:spcPts val="2750"/>
              </a:lnSpc>
              <a:buNone/>
            </a:pPr>
            <a:r>
              <a:rPr lang="en-US" sz="2200" b="1" dirty="0">
                <a:solidFill>
                  <a:srgbClr val="97B8FF"/>
                </a:solidFill>
                <a:latin typeface="Inter Bold" pitchFamily="34" charset="0"/>
                <a:ea typeface="Inter Bold" pitchFamily="34" charset="-122"/>
                <a:cs typeface="Inter Bold" pitchFamily="34" charset="-120"/>
              </a:rPr>
              <a:t>Professional Certifications</a:t>
            </a:r>
            <a:endParaRPr lang="en-US" sz="2200" dirty="0"/>
          </a:p>
        </p:txBody>
      </p:sp>
      <p:sp>
        <p:nvSpPr>
          <p:cNvPr id="3" name="Shape 1"/>
          <p:cNvSpPr/>
          <p:nvPr/>
        </p:nvSpPr>
        <p:spPr>
          <a:xfrm>
            <a:off x="7531083" y="2837505"/>
            <a:ext cx="4536638" cy="1269563"/>
          </a:xfrm>
          <a:prstGeom prst="roundRect">
            <a:avLst>
              <a:gd name="adj" fmla="val 5762"/>
            </a:avLst>
          </a:prstGeom>
          <a:solidFill>
            <a:srgbClr val="07070C"/>
          </a:solidFill>
          <a:ln/>
        </p:spPr>
      </p:sp>
      <p:pic>
        <p:nvPicPr>
          <p:cNvPr id="4" name="Image 0" descr="preencoded.png"/>
          <p:cNvPicPr>
            <a:picLocks noChangeAspect="1"/>
          </p:cNvPicPr>
          <p:nvPr/>
        </p:nvPicPr>
        <p:blipFill>
          <a:blip r:embed="rId3"/>
          <a:stretch>
            <a:fillRect/>
          </a:stretch>
        </p:blipFill>
        <p:spPr>
          <a:xfrm>
            <a:off x="396835" y="1047750"/>
            <a:ext cx="4536638" cy="60960"/>
          </a:xfrm>
          <a:prstGeom prst="rect">
            <a:avLst/>
          </a:prstGeom>
        </p:spPr>
      </p:pic>
      <p:pic>
        <p:nvPicPr>
          <p:cNvPr id="5" name="Image 1" descr="preencoded.png"/>
          <p:cNvPicPr>
            <a:picLocks noChangeAspect="1"/>
          </p:cNvPicPr>
          <p:nvPr/>
        </p:nvPicPr>
        <p:blipFill>
          <a:blip r:embed="rId4"/>
          <a:stretch>
            <a:fillRect/>
          </a:stretch>
        </p:blipFill>
        <p:spPr>
          <a:xfrm>
            <a:off x="2495014" y="892969"/>
            <a:ext cx="340162" cy="340162"/>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7051" y="994886"/>
            <a:ext cx="136088" cy="136088"/>
          </a:xfrm>
          <a:prstGeom prst="rect">
            <a:avLst/>
          </a:prstGeom>
        </p:spPr>
      </p:pic>
      <p:sp>
        <p:nvSpPr>
          <p:cNvPr id="7" name="Text 2"/>
          <p:cNvSpPr/>
          <p:nvPr/>
        </p:nvSpPr>
        <p:spPr>
          <a:xfrm>
            <a:off x="525423" y="1346478"/>
            <a:ext cx="1855470"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SAP ERP Essential Training</a:t>
            </a:r>
            <a:endParaRPr lang="en-US" sz="1100" dirty="0"/>
          </a:p>
        </p:txBody>
      </p:sp>
      <p:sp>
        <p:nvSpPr>
          <p:cNvPr id="8" name="Text 3"/>
          <p:cNvSpPr/>
          <p:nvPr/>
        </p:nvSpPr>
        <p:spPr>
          <a:xfrm>
            <a:off x="525423" y="1591628"/>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LinkedIn</a:t>
            </a:r>
            <a:endParaRPr lang="en-US" sz="850" dirty="0"/>
          </a:p>
        </p:txBody>
      </p:sp>
      <p:sp>
        <p:nvSpPr>
          <p:cNvPr id="9" name="Text 4"/>
          <p:cNvSpPr/>
          <p:nvPr/>
        </p:nvSpPr>
        <p:spPr>
          <a:xfrm>
            <a:off x="525423" y="1841063"/>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SAP Training, SAP</a:t>
            </a:r>
            <a:endParaRPr lang="en-US" sz="850" dirty="0"/>
          </a:p>
        </p:txBody>
      </p:sp>
      <p:sp>
        <p:nvSpPr>
          <p:cNvPr id="10" name="Shape 5"/>
          <p:cNvSpPr/>
          <p:nvPr/>
        </p:nvSpPr>
        <p:spPr>
          <a:xfrm>
            <a:off x="5046821" y="1062990"/>
            <a:ext cx="4536638" cy="1269563"/>
          </a:xfrm>
          <a:prstGeom prst="roundRect">
            <a:avLst>
              <a:gd name="adj" fmla="val 5762"/>
            </a:avLst>
          </a:prstGeom>
          <a:solidFill>
            <a:srgbClr val="07070C"/>
          </a:solidFill>
          <a:ln/>
        </p:spPr>
      </p:sp>
      <p:pic>
        <p:nvPicPr>
          <p:cNvPr id="11" name="Image 3" descr="preencoded.png"/>
          <p:cNvPicPr>
            <a:picLocks noChangeAspect="1"/>
          </p:cNvPicPr>
          <p:nvPr/>
        </p:nvPicPr>
        <p:blipFill>
          <a:blip r:embed="rId3"/>
          <a:stretch>
            <a:fillRect/>
          </a:stretch>
        </p:blipFill>
        <p:spPr>
          <a:xfrm>
            <a:off x="5046821" y="1047750"/>
            <a:ext cx="4536638" cy="60960"/>
          </a:xfrm>
          <a:prstGeom prst="rect">
            <a:avLst/>
          </a:prstGeom>
        </p:spPr>
      </p:pic>
      <p:pic>
        <p:nvPicPr>
          <p:cNvPr id="12" name="Image 4" descr="preencoded.png"/>
          <p:cNvPicPr>
            <a:picLocks noChangeAspect="1"/>
          </p:cNvPicPr>
          <p:nvPr/>
        </p:nvPicPr>
        <p:blipFill>
          <a:blip r:embed="rId4"/>
          <a:stretch>
            <a:fillRect/>
          </a:stretch>
        </p:blipFill>
        <p:spPr>
          <a:xfrm>
            <a:off x="7145000" y="892969"/>
            <a:ext cx="340162" cy="340162"/>
          </a:xfrm>
          <a:prstGeom prst="rect">
            <a:avLst/>
          </a:prstGeom>
        </p:spPr>
      </p:pic>
      <p:pic>
        <p:nvPicPr>
          <p:cNvPr id="13" name="Image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7037" y="994886"/>
            <a:ext cx="136088" cy="136088"/>
          </a:xfrm>
          <a:prstGeom prst="rect">
            <a:avLst/>
          </a:prstGeom>
        </p:spPr>
      </p:pic>
      <p:sp>
        <p:nvSpPr>
          <p:cNvPr id="14" name="Text 6"/>
          <p:cNvSpPr/>
          <p:nvPr/>
        </p:nvSpPr>
        <p:spPr>
          <a:xfrm>
            <a:off x="5175409" y="1346478"/>
            <a:ext cx="2925961"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SAP SuccessFactors Performance &amp; Goals</a:t>
            </a:r>
            <a:endParaRPr lang="en-US" sz="1100" dirty="0"/>
          </a:p>
        </p:txBody>
      </p:sp>
      <p:sp>
        <p:nvSpPr>
          <p:cNvPr id="15" name="Text 7"/>
          <p:cNvSpPr/>
          <p:nvPr/>
        </p:nvSpPr>
        <p:spPr>
          <a:xfrm>
            <a:off x="5175409" y="1591628"/>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LinkedIn</a:t>
            </a:r>
            <a:endParaRPr lang="en-US" sz="850" dirty="0"/>
          </a:p>
        </p:txBody>
      </p:sp>
      <p:sp>
        <p:nvSpPr>
          <p:cNvPr id="16" name="Text 8"/>
          <p:cNvSpPr/>
          <p:nvPr/>
        </p:nvSpPr>
        <p:spPr>
          <a:xfrm>
            <a:off x="5175409" y="1841063"/>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SAP SuccessFactors, Performance Management, Goal Management</a:t>
            </a:r>
            <a:endParaRPr lang="en-US" sz="850" dirty="0"/>
          </a:p>
        </p:txBody>
      </p:sp>
      <p:sp>
        <p:nvSpPr>
          <p:cNvPr id="17" name="Shape 9"/>
          <p:cNvSpPr/>
          <p:nvPr/>
        </p:nvSpPr>
        <p:spPr>
          <a:xfrm>
            <a:off x="9696807" y="1062990"/>
            <a:ext cx="4536638" cy="1269563"/>
          </a:xfrm>
          <a:prstGeom prst="roundRect">
            <a:avLst>
              <a:gd name="adj" fmla="val 5762"/>
            </a:avLst>
          </a:prstGeom>
          <a:solidFill>
            <a:srgbClr val="07070C"/>
          </a:solidFill>
          <a:ln/>
        </p:spPr>
      </p:sp>
      <p:pic>
        <p:nvPicPr>
          <p:cNvPr id="18" name="Image 6" descr="preencoded.png"/>
          <p:cNvPicPr>
            <a:picLocks noChangeAspect="1"/>
          </p:cNvPicPr>
          <p:nvPr/>
        </p:nvPicPr>
        <p:blipFill>
          <a:blip r:embed="rId3"/>
          <a:stretch>
            <a:fillRect/>
          </a:stretch>
        </p:blipFill>
        <p:spPr>
          <a:xfrm>
            <a:off x="9696807" y="1047750"/>
            <a:ext cx="4536638" cy="60960"/>
          </a:xfrm>
          <a:prstGeom prst="rect">
            <a:avLst/>
          </a:prstGeom>
        </p:spPr>
      </p:pic>
      <p:pic>
        <p:nvPicPr>
          <p:cNvPr id="19" name="Image 7" descr="preencoded.png"/>
          <p:cNvPicPr>
            <a:picLocks noChangeAspect="1"/>
          </p:cNvPicPr>
          <p:nvPr/>
        </p:nvPicPr>
        <p:blipFill>
          <a:blip r:embed="rId4"/>
          <a:stretch>
            <a:fillRect/>
          </a:stretch>
        </p:blipFill>
        <p:spPr>
          <a:xfrm>
            <a:off x="11794986" y="892969"/>
            <a:ext cx="340162" cy="340162"/>
          </a:xfrm>
          <a:prstGeom prst="rect">
            <a:avLst/>
          </a:prstGeom>
        </p:spPr>
      </p:pic>
      <p:pic>
        <p:nvPicPr>
          <p:cNvPr id="20" name="Image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897023" y="994886"/>
            <a:ext cx="136088" cy="136088"/>
          </a:xfrm>
          <a:prstGeom prst="rect">
            <a:avLst/>
          </a:prstGeom>
        </p:spPr>
      </p:pic>
      <p:sp>
        <p:nvSpPr>
          <p:cNvPr id="21" name="Text 10"/>
          <p:cNvSpPr/>
          <p:nvPr/>
        </p:nvSpPr>
        <p:spPr>
          <a:xfrm>
            <a:off x="9825395" y="1346478"/>
            <a:ext cx="2283143"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SAP Human Capital Management</a:t>
            </a:r>
            <a:endParaRPr lang="en-US" sz="1100" dirty="0"/>
          </a:p>
        </p:txBody>
      </p:sp>
      <p:sp>
        <p:nvSpPr>
          <p:cNvPr id="22" name="Text 11"/>
          <p:cNvSpPr/>
          <p:nvPr/>
        </p:nvSpPr>
        <p:spPr>
          <a:xfrm>
            <a:off x="9825395" y="1591628"/>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LinkedIn</a:t>
            </a:r>
            <a:endParaRPr lang="en-US" sz="850" dirty="0"/>
          </a:p>
        </p:txBody>
      </p:sp>
      <p:sp>
        <p:nvSpPr>
          <p:cNvPr id="23" name="Text 12"/>
          <p:cNvSpPr/>
          <p:nvPr/>
        </p:nvSpPr>
        <p:spPr>
          <a:xfrm>
            <a:off x="9825395" y="1841063"/>
            <a:ext cx="4279463" cy="362903"/>
          </a:xfrm>
          <a:prstGeom prst="rect">
            <a:avLst/>
          </a:prstGeom>
          <a:noFill/>
          <a:ln/>
        </p:spPr>
        <p:txBody>
          <a:bodyPr wrap="squar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SAP HCM, Payroll &amp; Time Management, SAP Human Capital Management &amp; Reporting</a:t>
            </a:r>
            <a:endParaRPr lang="en-US" sz="850" dirty="0"/>
          </a:p>
        </p:txBody>
      </p:sp>
      <p:sp>
        <p:nvSpPr>
          <p:cNvPr id="24" name="Shape 13"/>
          <p:cNvSpPr/>
          <p:nvPr/>
        </p:nvSpPr>
        <p:spPr>
          <a:xfrm>
            <a:off x="396835" y="2615922"/>
            <a:ext cx="4536638" cy="1269563"/>
          </a:xfrm>
          <a:prstGeom prst="roundRect">
            <a:avLst>
              <a:gd name="adj" fmla="val 5762"/>
            </a:avLst>
          </a:prstGeom>
          <a:solidFill>
            <a:srgbClr val="07070C"/>
          </a:solidFill>
          <a:ln/>
        </p:spPr>
      </p:sp>
      <p:pic>
        <p:nvPicPr>
          <p:cNvPr id="25" name="Image 9" descr="preencoded.png"/>
          <p:cNvPicPr>
            <a:picLocks noChangeAspect="1"/>
          </p:cNvPicPr>
          <p:nvPr/>
        </p:nvPicPr>
        <p:blipFill>
          <a:blip r:embed="rId3"/>
          <a:stretch>
            <a:fillRect/>
          </a:stretch>
        </p:blipFill>
        <p:spPr>
          <a:xfrm>
            <a:off x="396835" y="2600682"/>
            <a:ext cx="4536638" cy="60960"/>
          </a:xfrm>
          <a:prstGeom prst="rect">
            <a:avLst/>
          </a:prstGeom>
        </p:spPr>
      </p:pic>
      <p:pic>
        <p:nvPicPr>
          <p:cNvPr id="26" name="Image 10" descr="preencoded.png"/>
          <p:cNvPicPr>
            <a:picLocks noChangeAspect="1"/>
          </p:cNvPicPr>
          <p:nvPr/>
        </p:nvPicPr>
        <p:blipFill>
          <a:blip r:embed="rId4"/>
          <a:stretch>
            <a:fillRect/>
          </a:stretch>
        </p:blipFill>
        <p:spPr>
          <a:xfrm>
            <a:off x="2495014" y="2445901"/>
            <a:ext cx="340162" cy="340162"/>
          </a:xfrm>
          <a:prstGeom prst="rect">
            <a:avLst/>
          </a:prstGeom>
        </p:spPr>
      </p:pic>
      <p:pic>
        <p:nvPicPr>
          <p:cNvPr id="27" name="Image 11"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97051" y="2547818"/>
            <a:ext cx="136088" cy="136088"/>
          </a:xfrm>
          <a:prstGeom prst="rect">
            <a:avLst/>
          </a:prstGeom>
        </p:spPr>
      </p:pic>
      <p:sp>
        <p:nvSpPr>
          <p:cNvPr id="28" name="Text 14"/>
          <p:cNvSpPr/>
          <p:nvPr/>
        </p:nvSpPr>
        <p:spPr>
          <a:xfrm>
            <a:off x="525423" y="2899410"/>
            <a:ext cx="4109680"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Oracle Fusion Cloud HCM: Core HR and Talent Management</a:t>
            </a:r>
            <a:endParaRPr lang="en-US" sz="1100" dirty="0"/>
          </a:p>
        </p:txBody>
      </p:sp>
      <p:sp>
        <p:nvSpPr>
          <p:cNvPr id="29" name="Text 15"/>
          <p:cNvSpPr/>
          <p:nvPr/>
        </p:nvSpPr>
        <p:spPr>
          <a:xfrm>
            <a:off x="525423" y="3144560"/>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Oracle</a:t>
            </a:r>
            <a:endParaRPr lang="en-US" sz="850" dirty="0"/>
          </a:p>
        </p:txBody>
      </p:sp>
      <p:sp>
        <p:nvSpPr>
          <p:cNvPr id="30" name="Text 16"/>
          <p:cNvSpPr/>
          <p:nvPr/>
        </p:nvSpPr>
        <p:spPr>
          <a:xfrm>
            <a:off x="525423" y="3393996"/>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Oracle Fusion Cloud HCM, Oracle Cloud Applications</a:t>
            </a:r>
            <a:endParaRPr lang="en-US" sz="850" dirty="0"/>
          </a:p>
        </p:txBody>
      </p:sp>
      <p:sp>
        <p:nvSpPr>
          <p:cNvPr id="31" name="Shape 17"/>
          <p:cNvSpPr/>
          <p:nvPr/>
        </p:nvSpPr>
        <p:spPr>
          <a:xfrm>
            <a:off x="5046821" y="2615922"/>
            <a:ext cx="4536638" cy="1269563"/>
          </a:xfrm>
          <a:prstGeom prst="roundRect">
            <a:avLst>
              <a:gd name="adj" fmla="val 5762"/>
            </a:avLst>
          </a:prstGeom>
          <a:solidFill>
            <a:srgbClr val="07070C"/>
          </a:solidFill>
          <a:ln/>
        </p:spPr>
      </p:sp>
      <p:pic>
        <p:nvPicPr>
          <p:cNvPr id="32" name="Image 12" descr="preencoded.png"/>
          <p:cNvPicPr>
            <a:picLocks noChangeAspect="1"/>
          </p:cNvPicPr>
          <p:nvPr/>
        </p:nvPicPr>
        <p:blipFill>
          <a:blip r:embed="rId3"/>
          <a:stretch>
            <a:fillRect/>
          </a:stretch>
        </p:blipFill>
        <p:spPr>
          <a:xfrm>
            <a:off x="5046821" y="2600682"/>
            <a:ext cx="4536638" cy="60960"/>
          </a:xfrm>
          <a:prstGeom prst="rect">
            <a:avLst/>
          </a:prstGeom>
        </p:spPr>
      </p:pic>
      <p:pic>
        <p:nvPicPr>
          <p:cNvPr id="33" name="Image 13" descr="preencoded.png"/>
          <p:cNvPicPr>
            <a:picLocks noChangeAspect="1"/>
          </p:cNvPicPr>
          <p:nvPr/>
        </p:nvPicPr>
        <p:blipFill>
          <a:blip r:embed="rId4"/>
          <a:stretch>
            <a:fillRect/>
          </a:stretch>
        </p:blipFill>
        <p:spPr>
          <a:xfrm>
            <a:off x="7145000" y="2445901"/>
            <a:ext cx="340162" cy="340162"/>
          </a:xfrm>
          <a:prstGeom prst="rect">
            <a:avLst/>
          </a:prstGeom>
        </p:spPr>
      </p:pic>
      <p:pic>
        <p:nvPicPr>
          <p:cNvPr id="34" name="Image 14"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47037" y="2547818"/>
            <a:ext cx="136088" cy="136088"/>
          </a:xfrm>
          <a:prstGeom prst="rect">
            <a:avLst/>
          </a:prstGeom>
        </p:spPr>
      </p:pic>
      <p:sp>
        <p:nvSpPr>
          <p:cNvPr id="35" name="Text 18"/>
          <p:cNvSpPr/>
          <p:nvPr/>
        </p:nvSpPr>
        <p:spPr>
          <a:xfrm>
            <a:off x="5175409" y="2899410"/>
            <a:ext cx="3607951"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Tata – GenAI Powered Data Analytics Job Simulation</a:t>
            </a:r>
            <a:endParaRPr lang="en-US" sz="1100" dirty="0"/>
          </a:p>
        </p:txBody>
      </p:sp>
      <p:sp>
        <p:nvSpPr>
          <p:cNvPr id="36" name="Text 19"/>
          <p:cNvSpPr/>
          <p:nvPr/>
        </p:nvSpPr>
        <p:spPr>
          <a:xfrm>
            <a:off x="5175409" y="3144560"/>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Tata iON</a:t>
            </a:r>
            <a:endParaRPr lang="en-US" sz="850" dirty="0"/>
          </a:p>
        </p:txBody>
      </p:sp>
      <p:sp>
        <p:nvSpPr>
          <p:cNvPr id="37" name="Text 20"/>
          <p:cNvSpPr/>
          <p:nvPr/>
        </p:nvSpPr>
        <p:spPr>
          <a:xfrm>
            <a:off x="5175409" y="3393996"/>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Data Analytics, HR Analytics, AI-Driven Decision Making</a:t>
            </a:r>
            <a:endParaRPr lang="en-US" sz="850" dirty="0"/>
          </a:p>
        </p:txBody>
      </p:sp>
      <p:sp>
        <p:nvSpPr>
          <p:cNvPr id="38" name="Shape 21"/>
          <p:cNvSpPr/>
          <p:nvPr/>
        </p:nvSpPr>
        <p:spPr>
          <a:xfrm>
            <a:off x="9696807" y="2615922"/>
            <a:ext cx="4536638" cy="1269563"/>
          </a:xfrm>
          <a:prstGeom prst="roundRect">
            <a:avLst>
              <a:gd name="adj" fmla="val 5762"/>
            </a:avLst>
          </a:prstGeom>
          <a:solidFill>
            <a:srgbClr val="07070C"/>
          </a:solidFill>
          <a:ln/>
        </p:spPr>
      </p:sp>
      <p:pic>
        <p:nvPicPr>
          <p:cNvPr id="39" name="Image 15" descr="preencoded.png"/>
          <p:cNvPicPr>
            <a:picLocks noChangeAspect="1"/>
          </p:cNvPicPr>
          <p:nvPr/>
        </p:nvPicPr>
        <p:blipFill>
          <a:blip r:embed="rId3"/>
          <a:stretch>
            <a:fillRect/>
          </a:stretch>
        </p:blipFill>
        <p:spPr>
          <a:xfrm>
            <a:off x="9696807" y="2600682"/>
            <a:ext cx="4536638" cy="60960"/>
          </a:xfrm>
          <a:prstGeom prst="rect">
            <a:avLst/>
          </a:prstGeom>
        </p:spPr>
      </p:pic>
      <p:pic>
        <p:nvPicPr>
          <p:cNvPr id="40" name="Image 16" descr="preencoded.png"/>
          <p:cNvPicPr>
            <a:picLocks noChangeAspect="1"/>
          </p:cNvPicPr>
          <p:nvPr/>
        </p:nvPicPr>
        <p:blipFill>
          <a:blip r:embed="rId4"/>
          <a:stretch>
            <a:fillRect/>
          </a:stretch>
        </p:blipFill>
        <p:spPr>
          <a:xfrm>
            <a:off x="11794986" y="2445901"/>
            <a:ext cx="340162" cy="340162"/>
          </a:xfrm>
          <a:prstGeom prst="rect">
            <a:avLst/>
          </a:prstGeom>
        </p:spPr>
      </p:pic>
      <p:pic>
        <p:nvPicPr>
          <p:cNvPr id="41" name="Image 17"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897023" y="2547818"/>
            <a:ext cx="136088" cy="136088"/>
          </a:xfrm>
          <a:prstGeom prst="rect">
            <a:avLst/>
          </a:prstGeom>
        </p:spPr>
      </p:pic>
      <p:sp>
        <p:nvSpPr>
          <p:cNvPr id="42" name="Text 22"/>
          <p:cNvSpPr/>
          <p:nvPr/>
        </p:nvSpPr>
        <p:spPr>
          <a:xfrm>
            <a:off x="9825395" y="2899410"/>
            <a:ext cx="3116818"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Building a Performance Management System</a:t>
            </a:r>
            <a:endParaRPr lang="en-US" sz="1100" dirty="0"/>
          </a:p>
        </p:txBody>
      </p:sp>
      <p:sp>
        <p:nvSpPr>
          <p:cNvPr id="43" name="Text 23"/>
          <p:cNvSpPr/>
          <p:nvPr/>
        </p:nvSpPr>
        <p:spPr>
          <a:xfrm>
            <a:off x="9825395" y="3144560"/>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LinkedIn</a:t>
            </a:r>
            <a:endParaRPr lang="en-US" sz="850" dirty="0"/>
          </a:p>
        </p:txBody>
      </p:sp>
      <p:sp>
        <p:nvSpPr>
          <p:cNvPr id="44" name="Text 24"/>
          <p:cNvSpPr/>
          <p:nvPr/>
        </p:nvSpPr>
        <p:spPr>
          <a:xfrm>
            <a:off x="9825395" y="3393996"/>
            <a:ext cx="4279463" cy="362903"/>
          </a:xfrm>
          <a:prstGeom prst="rect">
            <a:avLst/>
          </a:prstGeom>
          <a:noFill/>
          <a:ln/>
        </p:spPr>
        <p:txBody>
          <a:bodyPr wrap="squar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Performance Appraisals KPI, Performance Management, Performance Reviews</a:t>
            </a:r>
            <a:endParaRPr lang="en-US" sz="850" dirty="0"/>
          </a:p>
        </p:txBody>
      </p:sp>
      <p:sp>
        <p:nvSpPr>
          <p:cNvPr id="45" name="Shape 25"/>
          <p:cNvSpPr/>
          <p:nvPr/>
        </p:nvSpPr>
        <p:spPr>
          <a:xfrm>
            <a:off x="396835" y="4168854"/>
            <a:ext cx="4536638" cy="1088112"/>
          </a:xfrm>
          <a:prstGeom prst="roundRect">
            <a:avLst>
              <a:gd name="adj" fmla="val 6723"/>
            </a:avLst>
          </a:prstGeom>
          <a:solidFill>
            <a:srgbClr val="07070C"/>
          </a:solidFill>
          <a:ln/>
        </p:spPr>
      </p:sp>
      <p:pic>
        <p:nvPicPr>
          <p:cNvPr id="46" name="Image 18" descr="preencoded.png"/>
          <p:cNvPicPr>
            <a:picLocks noChangeAspect="1"/>
          </p:cNvPicPr>
          <p:nvPr/>
        </p:nvPicPr>
        <p:blipFill>
          <a:blip r:embed="rId3"/>
          <a:stretch>
            <a:fillRect/>
          </a:stretch>
        </p:blipFill>
        <p:spPr>
          <a:xfrm>
            <a:off x="396835" y="4153614"/>
            <a:ext cx="4536638" cy="60960"/>
          </a:xfrm>
          <a:prstGeom prst="rect">
            <a:avLst/>
          </a:prstGeom>
        </p:spPr>
      </p:pic>
      <p:pic>
        <p:nvPicPr>
          <p:cNvPr id="47" name="Image 19" descr="preencoded.png"/>
          <p:cNvPicPr>
            <a:picLocks noChangeAspect="1"/>
          </p:cNvPicPr>
          <p:nvPr/>
        </p:nvPicPr>
        <p:blipFill>
          <a:blip r:embed="rId4"/>
          <a:stretch>
            <a:fillRect/>
          </a:stretch>
        </p:blipFill>
        <p:spPr>
          <a:xfrm>
            <a:off x="2495014" y="3998833"/>
            <a:ext cx="340162" cy="340162"/>
          </a:xfrm>
          <a:prstGeom prst="rect">
            <a:avLst/>
          </a:prstGeom>
        </p:spPr>
      </p:pic>
      <p:pic>
        <p:nvPicPr>
          <p:cNvPr id="48" name="Image 20"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97051" y="4100751"/>
            <a:ext cx="136088" cy="136088"/>
          </a:xfrm>
          <a:prstGeom prst="rect">
            <a:avLst/>
          </a:prstGeom>
        </p:spPr>
      </p:pic>
      <p:sp>
        <p:nvSpPr>
          <p:cNvPr id="49" name="Text 26"/>
          <p:cNvSpPr/>
          <p:nvPr/>
        </p:nvSpPr>
        <p:spPr>
          <a:xfrm>
            <a:off x="525423" y="4452342"/>
            <a:ext cx="1913811"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Compensation and Benefits</a:t>
            </a:r>
            <a:endParaRPr lang="en-US" sz="1100" dirty="0"/>
          </a:p>
        </p:txBody>
      </p:sp>
      <p:sp>
        <p:nvSpPr>
          <p:cNvPr id="50" name="Text 27"/>
          <p:cNvSpPr/>
          <p:nvPr/>
        </p:nvSpPr>
        <p:spPr>
          <a:xfrm>
            <a:off x="525423" y="4697492"/>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LinkedIn</a:t>
            </a:r>
            <a:endParaRPr lang="en-US" sz="850" dirty="0"/>
          </a:p>
        </p:txBody>
      </p:sp>
      <p:sp>
        <p:nvSpPr>
          <p:cNvPr id="51" name="Text 28"/>
          <p:cNvSpPr/>
          <p:nvPr/>
        </p:nvSpPr>
        <p:spPr>
          <a:xfrm>
            <a:off x="525423" y="4946928"/>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Employee Welfare, Total Rewards</a:t>
            </a:r>
            <a:endParaRPr lang="en-US" sz="850" dirty="0"/>
          </a:p>
        </p:txBody>
      </p:sp>
      <p:sp>
        <p:nvSpPr>
          <p:cNvPr id="52" name="Shape 29"/>
          <p:cNvSpPr/>
          <p:nvPr/>
        </p:nvSpPr>
        <p:spPr>
          <a:xfrm>
            <a:off x="5046821" y="4168854"/>
            <a:ext cx="4536638" cy="1088112"/>
          </a:xfrm>
          <a:prstGeom prst="roundRect">
            <a:avLst>
              <a:gd name="adj" fmla="val 6723"/>
            </a:avLst>
          </a:prstGeom>
          <a:solidFill>
            <a:srgbClr val="07070C"/>
          </a:solidFill>
          <a:ln/>
        </p:spPr>
      </p:sp>
      <p:pic>
        <p:nvPicPr>
          <p:cNvPr id="53" name="Image 21" descr="preencoded.png"/>
          <p:cNvPicPr>
            <a:picLocks noChangeAspect="1"/>
          </p:cNvPicPr>
          <p:nvPr/>
        </p:nvPicPr>
        <p:blipFill>
          <a:blip r:embed="rId3"/>
          <a:stretch>
            <a:fillRect/>
          </a:stretch>
        </p:blipFill>
        <p:spPr>
          <a:xfrm>
            <a:off x="5046821" y="4153614"/>
            <a:ext cx="4536638" cy="60960"/>
          </a:xfrm>
          <a:prstGeom prst="rect">
            <a:avLst/>
          </a:prstGeom>
        </p:spPr>
      </p:pic>
      <p:pic>
        <p:nvPicPr>
          <p:cNvPr id="54" name="Image 22" descr="preencoded.png"/>
          <p:cNvPicPr>
            <a:picLocks noChangeAspect="1"/>
          </p:cNvPicPr>
          <p:nvPr/>
        </p:nvPicPr>
        <p:blipFill>
          <a:blip r:embed="rId4"/>
          <a:stretch>
            <a:fillRect/>
          </a:stretch>
        </p:blipFill>
        <p:spPr>
          <a:xfrm>
            <a:off x="7145000" y="3998833"/>
            <a:ext cx="340162" cy="340162"/>
          </a:xfrm>
          <a:prstGeom prst="rect">
            <a:avLst/>
          </a:prstGeom>
        </p:spPr>
      </p:pic>
      <p:pic>
        <p:nvPicPr>
          <p:cNvPr id="55" name="Image 23"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47037" y="4100751"/>
            <a:ext cx="136088" cy="136088"/>
          </a:xfrm>
          <a:prstGeom prst="rect">
            <a:avLst/>
          </a:prstGeom>
        </p:spPr>
      </p:pic>
      <p:sp>
        <p:nvSpPr>
          <p:cNvPr id="56" name="Text 30"/>
          <p:cNvSpPr/>
          <p:nvPr/>
        </p:nvSpPr>
        <p:spPr>
          <a:xfrm>
            <a:off x="5175409" y="4452342"/>
            <a:ext cx="2032159"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Strategic Workforce Planning</a:t>
            </a:r>
            <a:endParaRPr lang="en-US" sz="1100" dirty="0"/>
          </a:p>
        </p:txBody>
      </p:sp>
      <p:sp>
        <p:nvSpPr>
          <p:cNvPr id="57" name="Text 31"/>
          <p:cNvSpPr/>
          <p:nvPr/>
        </p:nvSpPr>
        <p:spPr>
          <a:xfrm>
            <a:off x="5175409" y="4697492"/>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LinkedIn</a:t>
            </a:r>
            <a:endParaRPr lang="en-US" sz="850" dirty="0"/>
          </a:p>
        </p:txBody>
      </p:sp>
      <p:sp>
        <p:nvSpPr>
          <p:cNvPr id="58" name="Text 32"/>
          <p:cNvSpPr/>
          <p:nvPr/>
        </p:nvSpPr>
        <p:spPr>
          <a:xfrm>
            <a:off x="5175409" y="4946928"/>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Workforce Management, Forecasting, Planning, Excel Analytics</a:t>
            </a:r>
            <a:endParaRPr lang="en-US" sz="850" dirty="0"/>
          </a:p>
        </p:txBody>
      </p:sp>
      <p:sp>
        <p:nvSpPr>
          <p:cNvPr id="59" name="Shape 33"/>
          <p:cNvSpPr/>
          <p:nvPr/>
        </p:nvSpPr>
        <p:spPr>
          <a:xfrm>
            <a:off x="9696807" y="4168854"/>
            <a:ext cx="4536638" cy="1088112"/>
          </a:xfrm>
          <a:prstGeom prst="roundRect">
            <a:avLst>
              <a:gd name="adj" fmla="val 6723"/>
            </a:avLst>
          </a:prstGeom>
          <a:solidFill>
            <a:srgbClr val="07070C"/>
          </a:solidFill>
          <a:ln/>
        </p:spPr>
      </p:sp>
      <p:pic>
        <p:nvPicPr>
          <p:cNvPr id="60" name="Image 24" descr="preencoded.png"/>
          <p:cNvPicPr>
            <a:picLocks noChangeAspect="1"/>
          </p:cNvPicPr>
          <p:nvPr/>
        </p:nvPicPr>
        <p:blipFill>
          <a:blip r:embed="rId3"/>
          <a:stretch>
            <a:fillRect/>
          </a:stretch>
        </p:blipFill>
        <p:spPr>
          <a:xfrm>
            <a:off x="9696807" y="4153614"/>
            <a:ext cx="4536638" cy="60960"/>
          </a:xfrm>
          <a:prstGeom prst="rect">
            <a:avLst/>
          </a:prstGeom>
        </p:spPr>
      </p:pic>
      <p:pic>
        <p:nvPicPr>
          <p:cNvPr id="61" name="Image 25" descr="preencoded.png"/>
          <p:cNvPicPr>
            <a:picLocks noChangeAspect="1"/>
          </p:cNvPicPr>
          <p:nvPr/>
        </p:nvPicPr>
        <p:blipFill>
          <a:blip r:embed="rId4"/>
          <a:stretch>
            <a:fillRect/>
          </a:stretch>
        </p:blipFill>
        <p:spPr>
          <a:xfrm>
            <a:off x="11794986" y="3998833"/>
            <a:ext cx="340162" cy="340162"/>
          </a:xfrm>
          <a:prstGeom prst="rect">
            <a:avLst/>
          </a:prstGeom>
        </p:spPr>
      </p:pic>
      <p:pic>
        <p:nvPicPr>
          <p:cNvPr id="62" name="Image 26"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897023" y="4100751"/>
            <a:ext cx="136088" cy="136088"/>
          </a:xfrm>
          <a:prstGeom prst="rect">
            <a:avLst/>
          </a:prstGeom>
        </p:spPr>
      </p:pic>
      <p:sp>
        <p:nvSpPr>
          <p:cNvPr id="63" name="Text 34"/>
          <p:cNvSpPr/>
          <p:nvPr/>
        </p:nvSpPr>
        <p:spPr>
          <a:xfrm>
            <a:off x="9825395" y="4452342"/>
            <a:ext cx="2500432"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Financial Analyst Virtual Experience</a:t>
            </a:r>
            <a:endParaRPr lang="en-US" sz="1100" dirty="0"/>
          </a:p>
        </p:txBody>
      </p:sp>
      <p:sp>
        <p:nvSpPr>
          <p:cNvPr id="64" name="Text 35"/>
          <p:cNvSpPr/>
          <p:nvPr/>
        </p:nvSpPr>
        <p:spPr>
          <a:xfrm>
            <a:off x="9825395" y="4697492"/>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Newyork Jobs CEO Council-Forage</a:t>
            </a:r>
            <a:endParaRPr lang="en-US" sz="850" dirty="0"/>
          </a:p>
        </p:txBody>
      </p:sp>
      <p:sp>
        <p:nvSpPr>
          <p:cNvPr id="65" name="Text 36"/>
          <p:cNvSpPr/>
          <p:nvPr/>
        </p:nvSpPr>
        <p:spPr>
          <a:xfrm>
            <a:off x="9825395" y="4946928"/>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Diversity &amp; Inclusion, Motivation, Inclusion, Human Resources (HR), DEI</a:t>
            </a:r>
            <a:endParaRPr lang="en-US" sz="850" dirty="0"/>
          </a:p>
        </p:txBody>
      </p:sp>
      <p:sp>
        <p:nvSpPr>
          <p:cNvPr id="66" name="Shape 37"/>
          <p:cNvSpPr/>
          <p:nvPr/>
        </p:nvSpPr>
        <p:spPr>
          <a:xfrm>
            <a:off x="396835" y="5540335"/>
            <a:ext cx="4536638" cy="1269563"/>
          </a:xfrm>
          <a:prstGeom prst="roundRect">
            <a:avLst>
              <a:gd name="adj" fmla="val 5762"/>
            </a:avLst>
          </a:prstGeom>
          <a:solidFill>
            <a:srgbClr val="07070C"/>
          </a:solidFill>
          <a:ln/>
        </p:spPr>
      </p:sp>
      <p:pic>
        <p:nvPicPr>
          <p:cNvPr id="67" name="Image 27" descr="preencoded.png"/>
          <p:cNvPicPr>
            <a:picLocks noChangeAspect="1"/>
          </p:cNvPicPr>
          <p:nvPr/>
        </p:nvPicPr>
        <p:blipFill>
          <a:blip r:embed="rId3"/>
          <a:stretch>
            <a:fillRect/>
          </a:stretch>
        </p:blipFill>
        <p:spPr>
          <a:xfrm>
            <a:off x="396835" y="5525095"/>
            <a:ext cx="4536638" cy="60960"/>
          </a:xfrm>
          <a:prstGeom prst="rect">
            <a:avLst/>
          </a:prstGeom>
        </p:spPr>
      </p:pic>
      <p:pic>
        <p:nvPicPr>
          <p:cNvPr id="68" name="Image 28" descr="preencoded.png"/>
          <p:cNvPicPr>
            <a:picLocks noChangeAspect="1"/>
          </p:cNvPicPr>
          <p:nvPr/>
        </p:nvPicPr>
        <p:blipFill>
          <a:blip r:embed="rId4"/>
          <a:stretch>
            <a:fillRect/>
          </a:stretch>
        </p:blipFill>
        <p:spPr>
          <a:xfrm>
            <a:off x="2495014" y="5370314"/>
            <a:ext cx="340162" cy="340162"/>
          </a:xfrm>
          <a:prstGeom prst="rect">
            <a:avLst/>
          </a:prstGeom>
        </p:spPr>
      </p:pic>
      <p:pic>
        <p:nvPicPr>
          <p:cNvPr id="69" name="Image 29" descr="preencoded.png"/>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597051" y="5472232"/>
            <a:ext cx="136088" cy="136088"/>
          </a:xfrm>
          <a:prstGeom prst="rect">
            <a:avLst/>
          </a:prstGeom>
        </p:spPr>
      </p:pic>
      <p:sp>
        <p:nvSpPr>
          <p:cNvPr id="70" name="Text 38"/>
          <p:cNvSpPr/>
          <p:nvPr/>
        </p:nvSpPr>
        <p:spPr>
          <a:xfrm>
            <a:off x="525423" y="5823823"/>
            <a:ext cx="2923818"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Change Management for HR Professionals</a:t>
            </a:r>
            <a:endParaRPr lang="en-US" sz="1100" dirty="0"/>
          </a:p>
        </p:txBody>
      </p:sp>
      <p:sp>
        <p:nvSpPr>
          <p:cNvPr id="71" name="Text 39"/>
          <p:cNvSpPr/>
          <p:nvPr/>
        </p:nvSpPr>
        <p:spPr>
          <a:xfrm>
            <a:off x="525423" y="6068973"/>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LinkedIn</a:t>
            </a:r>
            <a:endParaRPr lang="en-US" sz="850" dirty="0"/>
          </a:p>
        </p:txBody>
      </p:sp>
      <p:sp>
        <p:nvSpPr>
          <p:cNvPr id="72" name="Text 40"/>
          <p:cNvSpPr/>
          <p:nvPr/>
        </p:nvSpPr>
        <p:spPr>
          <a:xfrm>
            <a:off x="525423" y="6318409"/>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Change Management, Large Scale Organizational Change</a:t>
            </a:r>
            <a:endParaRPr lang="en-US" sz="850" dirty="0"/>
          </a:p>
        </p:txBody>
      </p:sp>
      <p:sp>
        <p:nvSpPr>
          <p:cNvPr id="73" name="Shape 41"/>
          <p:cNvSpPr/>
          <p:nvPr/>
        </p:nvSpPr>
        <p:spPr>
          <a:xfrm>
            <a:off x="5046821" y="5540335"/>
            <a:ext cx="4536638" cy="1269563"/>
          </a:xfrm>
          <a:prstGeom prst="roundRect">
            <a:avLst>
              <a:gd name="adj" fmla="val 5762"/>
            </a:avLst>
          </a:prstGeom>
          <a:solidFill>
            <a:srgbClr val="07070C"/>
          </a:solidFill>
          <a:ln/>
        </p:spPr>
      </p:sp>
      <p:pic>
        <p:nvPicPr>
          <p:cNvPr id="74" name="Image 30" descr="preencoded.png"/>
          <p:cNvPicPr>
            <a:picLocks noChangeAspect="1"/>
          </p:cNvPicPr>
          <p:nvPr/>
        </p:nvPicPr>
        <p:blipFill>
          <a:blip r:embed="rId3"/>
          <a:stretch>
            <a:fillRect/>
          </a:stretch>
        </p:blipFill>
        <p:spPr>
          <a:xfrm>
            <a:off x="5046821" y="5525095"/>
            <a:ext cx="4536638" cy="60960"/>
          </a:xfrm>
          <a:prstGeom prst="rect">
            <a:avLst/>
          </a:prstGeom>
        </p:spPr>
      </p:pic>
      <p:pic>
        <p:nvPicPr>
          <p:cNvPr id="75" name="Image 31" descr="preencoded.png"/>
          <p:cNvPicPr>
            <a:picLocks noChangeAspect="1"/>
          </p:cNvPicPr>
          <p:nvPr/>
        </p:nvPicPr>
        <p:blipFill>
          <a:blip r:embed="rId4"/>
          <a:stretch>
            <a:fillRect/>
          </a:stretch>
        </p:blipFill>
        <p:spPr>
          <a:xfrm>
            <a:off x="7145000" y="5370314"/>
            <a:ext cx="340162" cy="340162"/>
          </a:xfrm>
          <a:prstGeom prst="rect">
            <a:avLst/>
          </a:prstGeom>
        </p:spPr>
      </p:pic>
      <p:pic>
        <p:nvPicPr>
          <p:cNvPr id="76" name="Image 32" descr="preencoded.png"/>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247037" y="5472232"/>
            <a:ext cx="136088" cy="136088"/>
          </a:xfrm>
          <a:prstGeom prst="rect">
            <a:avLst/>
          </a:prstGeom>
        </p:spPr>
      </p:pic>
      <p:sp>
        <p:nvSpPr>
          <p:cNvPr id="77" name="Text 42"/>
          <p:cNvSpPr/>
          <p:nvPr/>
        </p:nvSpPr>
        <p:spPr>
          <a:xfrm>
            <a:off x="5175409" y="5823823"/>
            <a:ext cx="1989415"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Introduction to Generative AI</a:t>
            </a:r>
            <a:endParaRPr lang="en-US" sz="1100" dirty="0"/>
          </a:p>
        </p:txBody>
      </p:sp>
      <p:sp>
        <p:nvSpPr>
          <p:cNvPr id="78" name="Text 43"/>
          <p:cNvSpPr/>
          <p:nvPr/>
        </p:nvSpPr>
        <p:spPr>
          <a:xfrm>
            <a:off x="5175409" y="6068973"/>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Google</a:t>
            </a:r>
            <a:endParaRPr lang="en-US" sz="850" dirty="0"/>
          </a:p>
        </p:txBody>
      </p:sp>
      <p:sp>
        <p:nvSpPr>
          <p:cNvPr id="79" name="Text 44"/>
          <p:cNvSpPr/>
          <p:nvPr/>
        </p:nvSpPr>
        <p:spPr>
          <a:xfrm>
            <a:off x="5175409" y="6318409"/>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Generative AI for HR, Large Language Models</a:t>
            </a:r>
            <a:endParaRPr lang="en-US" sz="850" dirty="0"/>
          </a:p>
        </p:txBody>
      </p:sp>
      <p:sp>
        <p:nvSpPr>
          <p:cNvPr id="80" name="Shape 45"/>
          <p:cNvSpPr/>
          <p:nvPr/>
        </p:nvSpPr>
        <p:spPr>
          <a:xfrm>
            <a:off x="9696807" y="5540335"/>
            <a:ext cx="4536638" cy="1269563"/>
          </a:xfrm>
          <a:prstGeom prst="roundRect">
            <a:avLst>
              <a:gd name="adj" fmla="val 5762"/>
            </a:avLst>
          </a:prstGeom>
          <a:solidFill>
            <a:srgbClr val="07070C"/>
          </a:solidFill>
          <a:ln/>
        </p:spPr>
      </p:sp>
      <p:pic>
        <p:nvPicPr>
          <p:cNvPr id="81" name="Image 33" descr="preencoded.png"/>
          <p:cNvPicPr>
            <a:picLocks noChangeAspect="1"/>
          </p:cNvPicPr>
          <p:nvPr/>
        </p:nvPicPr>
        <p:blipFill>
          <a:blip r:embed="rId3"/>
          <a:stretch>
            <a:fillRect/>
          </a:stretch>
        </p:blipFill>
        <p:spPr>
          <a:xfrm>
            <a:off x="9696807" y="5525095"/>
            <a:ext cx="4536638" cy="60960"/>
          </a:xfrm>
          <a:prstGeom prst="rect">
            <a:avLst/>
          </a:prstGeom>
        </p:spPr>
      </p:pic>
      <p:pic>
        <p:nvPicPr>
          <p:cNvPr id="82" name="Image 34" descr="preencoded.png"/>
          <p:cNvPicPr>
            <a:picLocks noChangeAspect="1"/>
          </p:cNvPicPr>
          <p:nvPr/>
        </p:nvPicPr>
        <p:blipFill>
          <a:blip r:embed="rId4"/>
          <a:stretch>
            <a:fillRect/>
          </a:stretch>
        </p:blipFill>
        <p:spPr>
          <a:xfrm>
            <a:off x="11794986" y="5370314"/>
            <a:ext cx="340162" cy="340162"/>
          </a:xfrm>
          <a:prstGeom prst="rect">
            <a:avLst/>
          </a:prstGeom>
        </p:spPr>
      </p:pic>
      <p:pic>
        <p:nvPicPr>
          <p:cNvPr id="83" name="Image 35" descr="preencoded.png"/>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897023" y="5472232"/>
            <a:ext cx="136088" cy="136088"/>
          </a:xfrm>
          <a:prstGeom prst="rect">
            <a:avLst/>
          </a:prstGeom>
        </p:spPr>
      </p:pic>
      <p:sp>
        <p:nvSpPr>
          <p:cNvPr id="84" name="Text 46"/>
          <p:cNvSpPr/>
          <p:nvPr/>
        </p:nvSpPr>
        <p:spPr>
          <a:xfrm>
            <a:off x="9825395" y="5823823"/>
            <a:ext cx="4016573"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Copilot in Excel: AI-Powered Financial Planning &amp; Analysis</a:t>
            </a:r>
            <a:endParaRPr lang="en-US" sz="1100" dirty="0"/>
          </a:p>
        </p:txBody>
      </p:sp>
      <p:sp>
        <p:nvSpPr>
          <p:cNvPr id="85" name="Text 47"/>
          <p:cNvSpPr/>
          <p:nvPr/>
        </p:nvSpPr>
        <p:spPr>
          <a:xfrm>
            <a:off x="9825395" y="6068973"/>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LinkedIn</a:t>
            </a:r>
            <a:endParaRPr lang="en-US" sz="850" dirty="0"/>
          </a:p>
        </p:txBody>
      </p:sp>
      <p:sp>
        <p:nvSpPr>
          <p:cNvPr id="86" name="Text 48"/>
          <p:cNvSpPr/>
          <p:nvPr/>
        </p:nvSpPr>
        <p:spPr>
          <a:xfrm>
            <a:off x="9825395" y="6318409"/>
            <a:ext cx="4279463" cy="362903"/>
          </a:xfrm>
          <a:prstGeom prst="rect">
            <a:avLst/>
          </a:prstGeom>
          <a:noFill/>
          <a:ln/>
        </p:spPr>
        <p:txBody>
          <a:bodyPr wrap="squar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Artificial Intelligence (AI), Microsoft Copilot, Financial Analysis, Excel Dashboards</a:t>
            </a:r>
            <a:endParaRPr lang="en-US" sz="850" dirty="0"/>
          </a:p>
        </p:txBody>
      </p:sp>
      <p:sp>
        <p:nvSpPr>
          <p:cNvPr id="87" name="Shape 49"/>
          <p:cNvSpPr/>
          <p:nvPr/>
        </p:nvSpPr>
        <p:spPr>
          <a:xfrm>
            <a:off x="396835" y="7093268"/>
            <a:ext cx="4536638" cy="1088112"/>
          </a:xfrm>
          <a:prstGeom prst="roundRect">
            <a:avLst>
              <a:gd name="adj" fmla="val 6723"/>
            </a:avLst>
          </a:prstGeom>
          <a:solidFill>
            <a:srgbClr val="07070C"/>
          </a:solidFill>
          <a:ln/>
        </p:spPr>
      </p:sp>
      <p:pic>
        <p:nvPicPr>
          <p:cNvPr id="88" name="Image 36" descr="preencoded.png"/>
          <p:cNvPicPr>
            <a:picLocks noChangeAspect="1"/>
          </p:cNvPicPr>
          <p:nvPr/>
        </p:nvPicPr>
        <p:blipFill>
          <a:blip r:embed="rId3"/>
          <a:stretch>
            <a:fillRect/>
          </a:stretch>
        </p:blipFill>
        <p:spPr>
          <a:xfrm>
            <a:off x="396835" y="7078028"/>
            <a:ext cx="4536638" cy="60960"/>
          </a:xfrm>
          <a:prstGeom prst="rect">
            <a:avLst/>
          </a:prstGeom>
        </p:spPr>
      </p:pic>
      <p:pic>
        <p:nvPicPr>
          <p:cNvPr id="89" name="Image 37" descr="preencoded.png"/>
          <p:cNvPicPr>
            <a:picLocks noChangeAspect="1"/>
          </p:cNvPicPr>
          <p:nvPr/>
        </p:nvPicPr>
        <p:blipFill>
          <a:blip r:embed="rId4"/>
          <a:stretch>
            <a:fillRect/>
          </a:stretch>
        </p:blipFill>
        <p:spPr>
          <a:xfrm>
            <a:off x="2495014" y="6923246"/>
            <a:ext cx="340162" cy="340162"/>
          </a:xfrm>
          <a:prstGeom prst="rect">
            <a:avLst/>
          </a:prstGeom>
        </p:spPr>
      </p:pic>
      <p:pic>
        <p:nvPicPr>
          <p:cNvPr id="90" name="Image 38" descr="preencoded.png"/>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597051" y="7025164"/>
            <a:ext cx="136088" cy="136088"/>
          </a:xfrm>
          <a:prstGeom prst="rect">
            <a:avLst/>
          </a:prstGeom>
        </p:spPr>
      </p:pic>
      <p:sp>
        <p:nvSpPr>
          <p:cNvPr id="91" name="Text 50"/>
          <p:cNvSpPr/>
          <p:nvPr/>
        </p:nvSpPr>
        <p:spPr>
          <a:xfrm>
            <a:off x="525423" y="7376755"/>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HR Analytics</a:t>
            </a:r>
            <a:endParaRPr lang="en-US" sz="1100" dirty="0"/>
          </a:p>
        </p:txBody>
      </p:sp>
      <p:sp>
        <p:nvSpPr>
          <p:cNvPr id="92" name="Text 51"/>
          <p:cNvSpPr/>
          <p:nvPr/>
        </p:nvSpPr>
        <p:spPr>
          <a:xfrm>
            <a:off x="525423" y="7621905"/>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upGrd</a:t>
            </a:r>
            <a:endParaRPr lang="en-US" sz="850" dirty="0"/>
          </a:p>
        </p:txBody>
      </p:sp>
      <p:sp>
        <p:nvSpPr>
          <p:cNvPr id="93" name="Text 52"/>
          <p:cNvSpPr/>
          <p:nvPr/>
        </p:nvSpPr>
        <p:spPr>
          <a:xfrm>
            <a:off x="525423" y="7871341"/>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Data-Driven Decision Making, HR Metrics, Workforce Analytics</a:t>
            </a:r>
            <a:endParaRPr lang="en-US" sz="850" dirty="0"/>
          </a:p>
        </p:txBody>
      </p:sp>
      <p:sp>
        <p:nvSpPr>
          <p:cNvPr id="94" name="Shape 53"/>
          <p:cNvSpPr/>
          <p:nvPr/>
        </p:nvSpPr>
        <p:spPr>
          <a:xfrm>
            <a:off x="5046821" y="7093268"/>
            <a:ext cx="4536638" cy="1088112"/>
          </a:xfrm>
          <a:prstGeom prst="roundRect">
            <a:avLst>
              <a:gd name="adj" fmla="val 6723"/>
            </a:avLst>
          </a:prstGeom>
          <a:solidFill>
            <a:srgbClr val="07070C"/>
          </a:solidFill>
          <a:ln/>
        </p:spPr>
      </p:sp>
      <p:pic>
        <p:nvPicPr>
          <p:cNvPr id="95" name="Image 39" descr="preencoded.png"/>
          <p:cNvPicPr>
            <a:picLocks noChangeAspect="1"/>
          </p:cNvPicPr>
          <p:nvPr/>
        </p:nvPicPr>
        <p:blipFill>
          <a:blip r:embed="rId3"/>
          <a:stretch>
            <a:fillRect/>
          </a:stretch>
        </p:blipFill>
        <p:spPr>
          <a:xfrm>
            <a:off x="5046821" y="7078028"/>
            <a:ext cx="4536638" cy="60960"/>
          </a:xfrm>
          <a:prstGeom prst="rect">
            <a:avLst/>
          </a:prstGeom>
        </p:spPr>
      </p:pic>
      <p:pic>
        <p:nvPicPr>
          <p:cNvPr id="96" name="Image 40" descr="preencoded.png"/>
          <p:cNvPicPr>
            <a:picLocks noChangeAspect="1"/>
          </p:cNvPicPr>
          <p:nvPr/>
        </p:nvPicPr>
        <p:blipFill>
          <a:blip r:embed="rId4"/>
          <a:stretch>
            <a:fillRect/>
          </a:stretch>
        </p:blipFill>
        <p:spPr>
          <a:xfrm>
            <a:off x="7145000" y="6923246"/>
            <a:ext cx="340162" cy="340162"/>
          </a:xfrm>
          <a:prstGeom prst="rect">
            <a:avLst/>
          </a:prstGeom>
        </p:spPr>
      </p:pic>
      <p:pic>
        <p:nvPicPr>
          <p:cNvPr id="97" name="Image 41" descr="preencoded.png"/>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247037" y="7025164"/>
            <a:ext cx="136088" cy="136088"/>
          </a:xfrm>
          <a:prstGeom prst="rect">
            <a:avLst/>
          </a:prstGeom>
        </p:spPr>
      </p:pic>
      <p:sp>
        <p:nvSpPr>
          <p:cNvPr id="98" name="Text 54"/>
          <p:cNvSpPr/>
          <p:nvPr/>
        </p:nvSpPr>
        <p:spPr>
          <a:xfrm>
            <a:off x="5175409" y="7376755"/>
            <a:ext cx="3343156"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Generative AI, Recruiting, and Talent Acquisition</a:t>
            </a:r>
            <a:endParaRPr lang="en-US" sz="1100" dirty="0"/>
          </a:p>
        </p:txBody>
      </p:sp>
      <p:sp>
        <p:nvSpPr>
          <p:cNvPr id="99" name="Text 55"/>
          <p:cNvSpPr/>
          <p:nvPr/>
        </p:nvSpPr>
        <p:spPr>
          <a:xfrm>
            <a:off x="5175409" y="7621905"/>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LinkedIn</a:t>
            </a:r>
            <a:endParaRPr lang="en-US" sz="850" dirty="0"/>
          </a:p>
        </p:txBody>
      </p:sp>
      <p:sp>
        <p:nvSpPr>
          <p:cNvPr id="100" name="Text 56"/>
          <p:cNvSpPr/>
          <p:nvPr/>
        </p:nvSpPr>
        <p:spPr>
          <a:xfrm>
            <a:off x="5175409" y="7871341"/>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Artificial Intelligence (AI), Generative AI for Recruiting, ATS, Ethical AI</a:t>
            </a:r>
            <a:endParaRPr lang="en-US" sz="850" dirty="0"/>
          </a:p>
        </p:txBody>
      </p:sp>
      <p:sp>
        <p:nvSpPr>
          <p:cNvPr id="101" name="Shape 57"/>
          <p:cNvSpPr/>
          <p:nvPr/>
        </p:nvSpPr>
        <p:spPr>
          <a:xfrm>
            <a:off x="9696807" y="7093268"/>
            <a:ext cx="4536638" cy="1088112"/>
          </a:xfrm>
          <a:prstGeom prst="roundRect">
            <a:avLst>
              <a:gd name="adj" fmla="val 6723"/>
            </a:avLst>
          </a:prstGeom>
          <a:solidFill>
            <a:srgbClr val="07070C"/>
          </a:solidFill>
          <a:ln/>
        </p:spPr>
      </p:sp>
      <p:pic>
        <p:nvPicPr>
          <p:cNvPr id="102" name="Image 42" descr="preencoded.png"/>
          <p:cNvPicPr>
            <a:picLocks noChangeAspect="1"/>
          </p:cNvPicPr>
          <p:nvPr/>
        </p:nvPicPr>
        <p:blipFill>
          <a:blip r:embed="rId3"/>
          <a:stretch>
            <a:fillRect/>
          </a:stretch>
        </p:blipFill>
        <p:spPr>
          <a:xfrm>
            <a:off x="9696807" y="7078028"/>
            <a:ext cx="4536638" cy="60960"/>
          </a:xfrm>
          <a:prstGeom prst="rect">
            <a:avLst/>
          </a:prstGeom>
        </p:spPr>
      </p:pic>
      <p:pic>
        <p:nvPicPr>
          <p:cNvPr id="103" name="Image 43" descr="preencoded.png"/>
          <p:cNvPicPr>
            <a:picLocks noChangeAspect="1"/>
          </p:cNvPicPr>
          <p:nvPr/>
        </p:nvPicPr>
        <p:blipFill>
          <a:blip r:embed="rId4"/>
          <a:stretch>
            <a:fillRect/>
          </a:stretch>
        </p:blipFill>
        <p:spPr>
          <a:xfrm>
            <a:off x="11794986" y="6923246"/>
            <a:ext cx="340162" cy="340162"/>
          </a:xfrm>
          <a:prstGeom prst="rect">
            <a:avLst/>
          </a:prstGeom>
        </p:spPr>
      </p:pic>
      <p:pic>
        <p:nvPicPr>
          <p:cNvPr id="104" name="Image 44" descr="preencoded.png"/>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897023" y="7025164"/>
            <a:ext cx="136088" cy="136088"/>
          </a:xfrm>
          <a:prstGeom prst="rect">
            <a:avLst/>
          </a:prstGeom>
        </p:spPr>
      </p:pic>
      <p:sp>
        <p:nvSpPr>
          <p:cNvPr id="105" name="Text 58"/>
          <p:cNvSpPr/>
          <p:nvPr/>
        </p:nvSpPr>
        <p:spPr>
          <a:xfrm>
            <a:off x="9825395" y="7376755"/>
            <a:ext cx="2830949" cy="177165"/>
          </a:xfrm>
          <a:prstGeom prst="rect">
            <a:avLst/>
          </a:prstGeom>
          <a:noFill/>
          <a:ln/>
        </p:spPr>
        <p:txBody>
          <a:bodyPr wrap="none" lIns="0" tIns="0" rIns="0" bIns="0" rtlCol="0" anchor="t"/>
          <a:lstStyle/>
          <a:p>
            <a:pPr marL="0" indent="0" algn="l">
              <a:lnSpc>
                <a:spcPts val="1350"/>
              </a:lnSpc>
              <a:buNone/>
            </a:pPr>
            <a:r>
              <a:rPr lang="en-US" sz="1100" b="1" dirty="0">
                <a:solidFill>
                  <a:srgbClr val="E0D6DE"/>
                </a:solidFill>
                <a:latin typeface="Inter Bold" pitchFamily="34" charset="0"/>
                <a:ea typeface="Inter Bold" pitchFamily="34" charset="-122"/>
                <a:cs typeface="Inter Bold" pitchFamily="34" charset="-120"/>
              </a:rPr>
              <a:t>HR as a Strategic Business Partner-HRBP</a:t>
            </a:r>
            <a:endParaRPr lang="en-US" sz="1100" dirty="0"/>
          </a:p>
        </p:txBody>
      </p:sp>
      <p:sp>
        <p:nvSpPr>
          <p:cNvPr id="106" name="Text 59"/>
          <p:cNvSpPr/>
          <p:nvPr/>
        </p:nvSpPr>
        <p:spPr>
          <a:xfrm>
            <a:off x="9825395" y="7621905"/>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Issued by LinkedIn</a:t>
            </a:r>
            <a:endParaRPr lang="en-US" sz="850" dirty="0"/>
          </a:p>
        </p:txBody>
      </p:sp>
      <p:sp>
        <p:nvSpPr>
          <p:cNvPr id="107" name="Text 60"/>
          <p:cNvSpPr/>
          <p:nvPr/>
        </p:nvSpPr>
        <p:spPr>
          <a:xfrm>
            <a:off x="9825395" y="7871341"/>
            <a:ext cx="4279463"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Skills: HR Business Partnering (HRBP), Strategic HR, Leadership Alignment</a:t>
            </a:r>
            <a:endParaRPr lang="en-US" sz="850" dirty="0"/>
          </a:p>
        </p:txBody>
      </p:sp>
      <p:sp>
        <p:nvSpPr>
          <p:cNvPr id="108" name="Shape 61"/>
          <p:cNvSpPr/>
          <p:nvPr/>
        </p:nvSpPr>
        <p:spPr>
          <a:xfrm>
            <a:off x="396835" y="8365586"/>
            <a:ext cx="13836729" cy="21788"/>
          </a:xfrm>
          <a:prstGeom prst="rect">
            <a:avLst/>
          </a:prstGeom>
          <a:solidFill>
            <a:srgbClr val="E0D6DE">
              <a:alpha val="50000"/>
            </a:srgbClr>
          </a:solidFill>
          <a:ln/>
        </p:spPr>
      </p:sp>
      <p:sp>
        <p:nvSpPr>
          <p:cNvPr id="109" name="Text 62"/>
          <p:cNvSpPr/>
          <p:nvPr/>
        </p:nvSpPr>
        <p:spPr>
          <a:xfrm>
            <a:off x="396835" y="8557379"/>
            <a:ext cx="2282547" cy="283488"/>
          </a:xfrm>
          <a:prstGeom prst="rect">
            <a:avLst/>
          </a:prstGeom>
          <a:noFill/>
          <a:ln/>
        </p:spPr>
        <p:txBody>
          <a:bodyPr wrap="none" lIns="0" tIns="0" rIns="0" bIns="0" rtlCol="0" anchor="t"/>
          <a:lstStyle/>
          <a:p>
            <a:pPr marL="0" indent="0" algn="l">
              <a:lnSpc>
                <a:spcPts val="2200"/>
              </a:lnSpc>
              <a:buNone/>
            </a:pPr>
            <a:r>
              <a:rPr lang="en-US" sz="1750" b="1" dirty="0">
                <a:solidFill>
                  <a:srgbClr val="97B8FF"/>
                </a:solidFill>
                <a:latin typeface="Inter Bold" pitchFamily="34" charset="0"/>
                <a:ea typeface="Inter Bold" pitchFamily="34" charset="-122"/>
                <a:cs typeface="Inter Bold" pitchFamily="34" charset="-120"/>
              </a:rPr>
              <a:t>Future Certifications</a:t>
            </a:r>
            <a:endParaRPr lang="en-US" sz="1750" dirty="0"/>
          </a:p>
        </p:txBody>
      </p:sp>
      <p:sp>
        <p:nvSpPr>
          <p:cNvPr id="110" name="Text 63"/>
          <p:cNvSpPr/>
          <p:nvPr/>
        </p:nvSpPr>
        <p:spPr>
          <a:xfrm>
            <a:off x="396835" y="9010888"/>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Inter" pitchFamily="34" charset="0"/>
                <a:ea typeface="Inter" pitchFamily="34" charset="-122"/>
                <a:cs typeface="Inter" pitchFamily="34" charset="-120"/>
              </a:rPr>
              <a:t>Jyotirmaya is continuously pursuing professional development to stay abreast of the latest advancements in AI and data analytics, ensuring cutting-edge HR practices.</a:t>
            </a:r>
            <a:endParaRPr lang="en-US" sz="850" dirty="0"/>
          </a:p>
        </p:txBody>
      </p:sp>
      <p:sp>
        <p:nvSpPr>
          <p:cNvPr id="111" name="Text 64"/>
          <p:cNvSpPr/>
          <p:nvPr/>
        </p:nvSpPr>
        <p:spPr>
          <a:xfrm>
            <a:off x="396835" y="9319855"/>
            <a:ext cx="13836729"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E0D6DE"/>
                </a:solidFill>
                <a:latin typeface="Inter" pitchFamily="34" charset="0"/>
                <a:ea typeface="Inter" pitchFamily="34" charset="-122"/>
                <a:cs typeface="Inter" pitchFamily="34" charset="-120"/>
              </a:rPr>
              <a:t>Advanced Generative AI for Business Applications</a:t>
            </a:r>
            <a:endParaRPr lang="en-US" sz="850" dirty="0"/>
          </a:p>
        </p:txBody>
      </p:sp>
      <p:sp>
        <p:nvSpPr>
          <p:cNvPr id="112" name="Text 65"/>
          <p:cNvSpPr/>
          <p:nvPr/>
        </p:nvSpPr>
        <p:spPr>
          <a:xfrm>
            <a:off x="396835" y="9540954"/>
            <a:ext cx="13836729"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E0D6DE"/>
                </a:solidFill>
                <a:latin typeface="Inter" pitchFamily="34" charset="0"/>
                <a:ea typeface="Inter" pitchFamily="34" charset="-122"/>
                <a:cs typeface="Inter" pitchFamily="34" charset="-120"/>
              </a:rPr>
              <a:t>Data Science for HR Professionals</a:t>
            </a:r>
            <a:endParaRPr lang="en-US" sz="850" dirty="0"/>
          </a:p>
        </p:txBody>
      </p:sp>
      <p:sp>
        <p:nvSpPr>
          <p:cNvPr id="113" name="Text 66"/>
          <p:cNvSpPr/>
          <p:nvPr/>
        </p:nvSpPr>
        <p:spPr>
          <a:xfrm>
            <a:off x="396835" y="9762053"/>
            <a:ext cx="13836729"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E0D6DE"/>
                </a:solidFill>
                <a:latin typeface="Inter" pitchFamily="34" charset="0"/>
                <a:ea typeface="Inter" pitchFamily="34" charset="-122"/>
                <a:cs typeface="Inter" pitchFamily="34" charset="-120"/>
              </a:rPr>
              <a:t>Ethical AI in Human Resources</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1230</Words>
  <Application>Microsoft Office PowerPoint</Application>
  <PresentationFormat>Custom</PresentationFormat>
  <Paragraphs>177</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Inter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Jyotirmay Mohanty</cp:lastModifiedBy>
  <cp:revision>2</cp:revision>
  <dcterms:created xsi:type="dcterms:W3CDTF">2025-12-02T05:27:05Z</dcterms:created>
  <dcterms:modified xsi:type="dcterms:W3CDTF">2025-12-04T06:50:43Z</dcterms:modified>
</cp:coreProperties>
</file>